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1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82" r:id="rId12"/>
    <p:sldId id="278" r:id="rId13"/>
    <p:sldId id="279" r:id="rId14"/>
    <p:sldId id="280" r:id="rId15"/>
    <p:sldId id="281" r:id="rId16"/>
    <p:sldId id="283" r:id="rId17"/>
    <p:sldId id="269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9FD"/>
    <a:srgbClr val="CCECFF"/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276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098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214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169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233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54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189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485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720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317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437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0B0E-B138-4DA2-8D43-0C8D2C58B53A}" type="datetimeFigureOut">
              <a:rPr lang="es-AR" smtClean="0"/>
              <a:t>15/11/2017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B0E4-B50A-474D-95A8-306E205E8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642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3200" b="1" dirty="0"/>
              <a:t>“El imaginario social sobre los procesos técnicos de los bibliotecarios de las bibliotecas públicas, populares y escolares populares de ciudades del Gran Resistencia”</a:t>
            </a:r>
            <a:endParaRPr lang="es-AR" sz="3200" b="1" dirty="0"/>
          </a:p>
        </p:txBody>
      </p:sp>
      <p:sp>
        <p:nvSpPr>
          <p:cNvPr id="5" name="4 Rectángulo"/>
          <p:cNvSpPr/>
          <p:nvPr/>
        </p:nvSpPr>
        <p:spPr>
          <a:xfrm>
            <a:off x="4860032" y="4789601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Aníbal Salvador Bejarano </a:t>
            </a:r>
          </a:p>
          <a:p>
            <a:r>
              <a:rPr lang="es-A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Natalia Vanesa </a:t>
            </a:r>
            <a:r>
              <a:rPr lang="es-A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Britez</a:t>
            </a:r>
            <a:endParaRPr lang="es-A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Gladys </a:t>
            </a: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Josefina </a:t>
            </a:r>
            <a:r>
              <a:rPr lang="es-A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Gómez</a:t>
            </a:r>
            <a:endParaRPr lang="es-A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028" t="26092" r="67537" b="37046"/>
          <a:stretch/>
        </p:blipFill>
        <p:spPr>
          <a:xfrm>
            <a:off x="-35092" y="-14943"/>
            <a:ext cx="2376264" cy="1524769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5407698" y="116632"/>
            <a:ext cx="3744416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pPr algn="l"/>
            <a:r>
              <a:rPr lang="es-AR" sz="1700" b="1" spc="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UNNE</a:t>
            </a:r>
            <a:r>
              <a:rPr lang="es-AR" sz="17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AR" sz="17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AR" sz="17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Facultad de Humanidades</a:t>
            </a:r>
            <a: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Departamento de Ciencias de la información</a:t>
            </a:r>
            <a:b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Licenciatura en Ciencias de la información</a:t>
            </a:r>
            <a:br>
              <a:rPr lang="es-AR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AR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(Resistencia, Chaco)</a:t>
            </a:r>
            <a:endParaRPr lang="es-AR" sz="1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4" r="49509" b="22210"/>
          <a:stretch/>
        </p:blipFill>
        <p:spPr>
          <a:xfrm>
            <a:off x="4473116" y="188641"/>
            <a:ext cx="1008787" cy="1152128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2267744" y="260648"/>
            <a:ext cx="1656184" cy="1093238"/>
            <a:chOff x="2267744" y="31507"/>
            <a:chExt cx="1440160" cy="916496"/>
          </a:xfrm>
        </p:grpSpPr>
        <p:pic>
          <p:nvPicPr>
            <p:cNvPr id="13" name="10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5" t="-13318" r="-3015" b="-12443"/>
            <a:stretch/>
          </p:blipFill>
          <p:spPr>
            <a:xfrm>
              <a:off x="2267744" y="404664"/>
              <a:ext cx="1440160" cy="543339"/>
            </a:xfrm>
            <a:prstGeom prst="rect">
              <a:avLst/>
            </a:prstGeom>
          </p:spPr>
        </p:pic>
        <p:pic>
          <p:nvPicPr>
            <p:cNvPr id="14" name="10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557" b="-986"/>
            <a:stretch/>
          </p:blipFill>
          <p:spPr>
            <a:xfrm>
              <a:off x="2339752" y="31507"/>
              <a:ext cx="1297226" cy="436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60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1115616" y="1124744"/>
            <a:ext cx="8028384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s-AR" sz="2400" b="1" dirty="0">
                <a:solidFill>
                  <a:srgbClr val="000000"/>
                </a:solidFill>
                <a:latin typeface="Berlin Sans FB Demi" panose="020E0802020502020306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La atribución de significados a los procesos técnicos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11560" y="1844824"/>
            <a:ext cx="813690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Según la casa formadora de origen, se identificaron diferencias de pensamiento sobre la importancia de los procesos técnicos en la práctica profesional. </a:t>
            </a:r>
            <a:endParaRPr lang="es-A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35696" y="116632"/>
            <a:ext cx="299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Resultados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27584" y="2996952"/>
            <a:ext cx="7992888" cy="360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s-A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grupo de entrevistados, mencionó que las materias y sus contenidos eran “muy pesados” o con un “programa extenso”, que los profesores dictantes eran aburridos o muy exigentes. También expresaron limitación en la comprensión: “no entendía nada” “me resultaban poco claras sus explicaciones”, dificultades que se superaron de a poco y aprobaron las asignaturas. </a:t>
            </a:r>
            <a:endParaRPr lang="es-A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A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Por </a:t>
            </a:r>
            <a:r>
              <a:rPr lang="es-AR" dirty="0">
                <a:latin typeface="Times New Roman" panose="02020603050405020304" pitchFamily="18" charset="0"/>
                <a:ea typeface="Times New Roman" panose="02020603050405020304" pitchFamily="18" charset="0"/>
              </a:rPr>
              <a:t>otra parte, algunos indicaron que al inicio les resultó difícil comprenderlas, pero con la práctica y el apoyo de los profesores les resultaron favorables y hasta placenteras.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7417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1115616" y="1124744"/>
            <a:ext cx="8028384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s-AR" sz="2400" b="1" dirty="0">
                <a:solidFill>
                  <a:srgbClr val="000000"/>
                </a:solidFill>
                <a:latin typeface="Berlin Sans FB Demi" panose="020E0802020502020306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La atribución de significados a los procesos técnicos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3568" y="1988840"/>
            <a:ext cx="8136904" cy="424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Los </a:t>
            </a: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 efectuaron su formación en los institutos terciarios y trabajan en las bibliotecas del SBCH, consideraron que </a:t>
            </a:r>
            <a:r>
              <a:rPr lang="es-AR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tarea de procesos técnicos no es relevante, que</a:t>
            </a: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 es necesario aplicarlos en su totalidad, porque las bibliotecas deben acompañar a la comunidad educativa en el proceso de aprendizaje porque </a:t>
            </a:r>
            <a:r>
              <a:rPr lang="es-AR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“el bibliotecario es un docente, y por ende debe desempeñar actividades docentes”. </a:t>
            </a:r>
            <a:endParaRPr lang="es-AR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Aquellos </a:t>
            </a: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 se formaron en la universidad, indicaron que los procesos técnicos son fundamentales para recuperar la información, optimizar y mejorar la calidad en el acompañamiento del proceso de aprendizaje en las bibliotecas escolares y en otras unidades de información.</a:t>
            </a:r>
            <a:endParaRPr lang="es-A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35696" y="116632"/>
            <a:ext cx="299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56071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9" name="Rectángulo 8"/>
          <p:cNvSpPr/>
          <p:nvPr/>
        </p:nvSpPr>
        <p:spPr>
          <a:xfrm>
            <a:off x="1115616" y="105273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s-AR" sz="2400" b="1" dirty="0">
                <a:solidFill>
                  <a:srgbClr val="000000"/>
                </a:solidFill>
                <a:latin typeface="Berlin Sans FB Demi" panose="020E0802020502020306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Imágenes sobre las prácticas de los procesos técnicos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71600" y="2348880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Las dinámicas institucionales y las prácticas establecidas, impiden que realicen la catalogación y la indización (“Cuando entré a trabajar acá, quise empezar a catalogar y a indizar, pero no me dejaron. me dijeron: </a:t>
            </a:r>
            <a:r>
              <a:rPr lang="es-A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Sos</a:t>
            </a: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muy nuevita, no me vas a cambiar nada acá, </a:t>
            </a:r>
            <a:r>
              <a:rPr lang="es-A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ocupate</a:t>
            </a: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la hora del cuento, si así como estamos, está bien”).</a:t>
            </a:r>
            <a:endParaRPr lang="es-AR" sz="2000" dirty="0"/>
          </a:p>
        </p:txBody>
      </p:sp>
      <p:sp>
        <p:nvSpPr>
          <p:cNvPr id="11" name="Rectángulo 10"/>
          <p:cNvSpPr/>
          <p:nvPr/>
        </p:nvSpPr>
        <p:spPr>
          <a:xfrm>
            <a:off x="1835696" y="116632"/>
            <a:ext cx="299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06278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1043608" y="1052736"/>
            <a:ext cx="7956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b="1" dirty="0">
                <a:solidFill>
                  <a:srgbClr val="000000"/>
                </a:solidFill>
                <a:latin typeface="Berlin Sans FB Demi" panose="020E0802020502020306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Las imágenes sobre los procesos técnicos como conocimientos profesionales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71600" y="2636912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general, los entrevistados consideraron que los procesos técnicos son parte de la profesión bibliotecaria, pero que su aplicación y actualización está supeditada a las condiciones institucionales y a las prácticas arraigadas (“Se van produciendo cambios, por ejemplo con Aguapey, pero hasta ahí, porque no se actualizan las reglas ni tesauros …”).</a:t>
            </a:r>
            <a:endParaRPr lang="es-AR" sz="2000" dirty="0"/>
          </a:p>
        </p:txBody>
      </p:sp>
      <p:sp>
        <p:nvSpPr>
          <p:cNvPr id="10" name="Rectángulo 9"/>
          <p:cNvSpPr/>
          <p:nvPr/>
        </p:nvSpPr>
        <p:spPr>
          <a:xfrm>
            <a:off x="1835696" y="116632"/>
            <a:ext cx="299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71315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1763688" y="260648"/>
            <a:ext cx="332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Conclusiones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3568" y="1412776"/>
            <a:ext cx="8064896" cy="5351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3000"/>
              </a:spcAft>
            </a:pP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Siguiendo la línea de Le </a:t>
            </a:r>
            <a:r>
              <a:rPr lang="es-A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Goff</a:t>
            </a: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(1995), la evolución histórica del SBCH pasó a ser determinante de los imaginarios sobre los procesos técnicos de los profesionales que se desempeñan en las distintas instituciones dependientes de dicho sistema. </a:t>
            </a:r>
            <a:endParaRPr lang="es-A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3000"/>
              </a:spcAft>
            </a:pPr>
            <a:r>
              <a:rPr lang="es-A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Estos </a:t>
            </a: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imaginarios, están fuertemente marcados por las raíces que implantaron los primeros bibliotecarios con título docente, con escasa o sin formación técnica. </a:t>
            </a:r>
            <a:endParaRPr lang="es-A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3000"/>
              </a:spcAft>
            </a:pPr>
            <a:r>
              <a:rPr lang="es-A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ello se debe la imagen central de la función del bibliotecario como apoyo docente, lo que relegó a los procesos técnicos a un segundo plano, en el caso de las bibliotecas escolares. </a:t>
            </a:r>
            <a:endParaRPr lang="es-A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3000"/>
              </a:spcAft>
            </a:pPr>
            <a:r>
              <a:rPr lang="es-A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 bibliotecas públicas y populares, los procesos técnicos se instalaron con un mínimo de complejidad.</a:t>
            </a:r>
            <a:endParaRPr lang="es-A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4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1763688" y="476672"/>
            <a:ext cx="332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Conclusiones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3568" y="1928590"/>
            <a:ext cx="8064896" cy="2678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200"/>
              </a:spcBef>
              <a:spcAft>
                <a:spcPts val="2400"/>
              </a:spcAft>
            </a:pPr>
            <a:r>
              <a:rPr lang="es-A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 </a:t>
            </a:r>
            <a:r>
              <a:rPr lang="es-A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instituciones no persiguen el mismo objetivo en cuanto a tratamiento documental, por lo que le atribuyen distinto valor a los procesos técnicos. </a:t>
            </a:r>
            <a:endParaRPr lang="es-AR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200"/>
              </a:spcBef>
              <a:spcAft>
                <a:spcPts val="2400"/>
              </a:spcAft>
            </a:pPr>
            <a:r>
              <a:rPr lang="es-A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Ello </a:t>
            </a:r>
            <a:r>
              <a:rPr lang="es-A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provoca una disociación entre lo que se estudia y lo que se aplica. Algunos, mucho más de lo que necesitan, otros poco, según las casas formadoras.</a:t>
            </a:r>
            <a:endParaRPr lang="es-A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9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1763688" y="476672"/>
            <a:ext cx="332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Conclusiones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11560" y="172084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A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os </a:t>
            </a: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procesos técnicos que son valorados importantes son: la catalogación y clasificación, la indización normalizada no es totalmente factible y el resumen es infructuoso. Este imaginario constituye el esquema de interpretaciones y de valoración y “provoca la adhesión a un sistema de valores e interviene eficazmente en el proceso de su interiorización por los individuos, moldea las conductas, cautiva las energías y […] conduce a los individuos a una acción común” (</a:t>
            </a:r>
            <a:r>
              <a:rPr lang="es-A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Baczko</a:t>
            </a: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1991)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057295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7380820" cy="2108806"/>
          </a:xfrm>
          <a:prstGeom prst="rect">
            <a:avLst/>
          </a:prstGeom>
        </p:spPr>
      </p:pic>
      <p:pic>
        <p:nvPicPr>
          <p:cNvPr id="6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4" r="49509" b="22210"/>
          <a:stretch/>
        </p:blipFill>
        <p:spPr>
          <a:xfrm>
            <a:off x="3275856" y="260648"/>
            <a:ext cx="2547156" cy="29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8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9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10" name="Rectángulo 9"/>
          <p:cNvSpPr/>
          <p:nvPr/>
        </p:nvSpPr>
        <p:spPr>
          <a:xfrm>
            <a:off x="827584" y="1844824"/>
            <a:ext cx="7776864" cy="341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Los </a:t>
            </a:r>
            <a:r>
              <a:rPr lang="es-A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imaginarios sociales consisten en “aquellas representaciones colectivas que rigen los sistemas de identificación y de integración social y que hacen visible la invisibilidad social” (Pinto, 1995)</a:t>
            </a:r>
            <a:endParaRPr lang="es-AR" sz="2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915816" y="3326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Algerian" panose="04020705040A02060702" pitchFamily="82" charset="0"/>
              </a:rPr>
              <a:t>Introducción</a:t>
            </a:r>
            <a:endParaRPr lang="es-AR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9" name="Rectángulo 8"/>
          <p:cNvSpPr/>
          <p:nvPr/>
        </p:nvSpPr>
        <p:spPr>
          <a:xfrm>
            <a:off x="755576" y="1628800"/>
            <a:ext cx="7848872" cy="431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 un </a:t>
            </a: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trabajo de </a:t>
            </a:r>
            <a:r>
              <a:rPr lang="es-A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Roggau</a:t>
            </a: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(2006</a:t>
            </a:r>
            <a:r>
              <a:rPr lang="es-A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“se </a:t>
            </a: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menciona que el bibliotecario tiene una profesión confundida por una identidad ambigua, con imágenes provenientes de otras disciplinas y situado en contextos que han cambiado rápidamente, por lo cual, el público opta por la imagen que le da más seguridad, basándose en los rasgos, imágenes o actividades tradicionales que no han sido alteradas (por ejemplo, la idea de que custodian los libros y la biblioteca, y prestan los libros</a:t>
            </a:r>
            <a:r>
              <a:rPr lang="es-A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).”</a:t>
            </a:r>
            <a:endParaRPr lang="es-AR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15816" y="3326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Algerian" panose="04020705040A02060702" pitchFamily="82" charset="0"/>
              </a:rPr>
              <a:t>Introducción</a:t>
            </a:r>
            <a:endParaRPr lang="es-AR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3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971600" y="1556792"/>
            <a:ext cx="7848872" cy="18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¿Cuál es el imaginario social que poseen los bibliotecarios que se desempeñan en las bibliotecas públicas, populares y escolares populares de las ciudades del Gran Resistencia sobre los procesos técnicos?</a:t>
            </a:r>
            <a:endParaRPr lang="es-AR" sz="2000" dirty="0"/>
          </a:p>
        </p:txBody>
      </p:sp>
      <p:sp>
        <p:nvSpPr>
          <p:cNvPr id="9" name="Rectángulo 8"/>
          <p:cNvSpPr/>
          <p:nvPr/>
        </p:nvSpPr>
        <p:spPr>
          <a:xfrm>
            <a:off x="827584" y="4077072"/>
            <a:ext cx="7848872" cy="2466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objetivo que se persigue es evidenciar los imaginarios sociales de los profesionales bibliotecarios sobre los procesos técnicos, considerando su trayecto de formación inicial y continua, la impronta de la institución formadora y su experiencia en la práctica.</a:t>
            </a:r>
            <a:endParaRPr lang="es-AR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15816" y="3326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Algerian" panose="04020705040A02060702" pitchFamily="82" charset="0"/>
              </a:rPr>
              <a:t>Introducción</a:t>
            </a:r>
            <a:endParaRPr lang="es-AR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4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-30629" y="1340768"/>
            <a:ext cx="4572000" cy="6556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AR" sz="2800" b="1" dirty="0" smtClean="0">
                <a:solidFill>
                  <a:srgbClr val="000000"/>
                </a:solidFill>
                <a:latin typeface="Berlin Sans FB Demi" panose="020E0802020502020306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Imaginario social</a:t>
            </a:r>
            <a:endParaRPr lang="es-AR" sz="2800" dirty="0">
              <a:solidFill>
                <a:srgbClr val="000000"/>
              </a:solidFill>
              <a:effectLst/>
              <a:latin typeface="Berlin Sans FB Demi" panose="020E0802020502020306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1560" y="2060848"/>
            <a:ext cx="8172400" cy="33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200000"/>
              </a:lnSpc>
              <a:spcAft>
                <a:spcPts val="1000"/>
              </a:spcAft>
            </a:pPr>
            <a:r>
              <a:rPr lang="es-A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“Lo </a:t>
            </a:r>
            <a:r>
              <a:rPr lang="es-A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imaginario del que hablo no es imagen de. Es creación incesante y especialmente indeterminada (histórico-social y psíquica) de figuras / formas / imágenes, a partir de las cuales solamente puede tratarse de ‘alguna cosa’. Lo que llamamos ‘realidad’ y ‘racionalidad’ son obras de ello</a:t>
            </a:r>
            <a:r>
              <a:rPr lang="es-A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r>
              <a:rPr lang="es-A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A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Castoriadis</a:t>
            </a:r>
            <a:r>
              <a:rPr lang="es-A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2007</a:t>
            </a:r>
            <a:r>
              <a:rPr lang="es-A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A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23728" y="33265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101186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9" name="Rectángulo 8"/>
          <p:cNvSpPr/>
          <p:nvPr/>
        </p:nvSpPr>
        <p:spPr>
          <a:xfrm>
            <a:off x="179512" y="1340768"/>
            <a:ext cx="9120674" cy="6556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s-AR" sz="2800" b="1" dirty="0">
                <a:solidFill>
                  <a:srgbClr val="000000"/>
                </a:solidFill>
                <a:latin typeface="Berlin Sans FB Demi" panose="020E0802020502020306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Procesos técnicos: formación, competencias y prácticas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95536" y="2206746"/>
            <a:ext cx="8424936" cy="3691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es-A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profesional de la información a cargo de estos procesos, debe poseer una formación adecuada a las necesidades del mercado laboral, con capacidad y habilidad para adaptarse a los cambios de la sociedad de la información y del conocimiento. Bejarano &amp; García (2013) plantean que debe existir una formación permanente y continua, en la que los profesionales deben participar activamente en la construcción de la sociedad del conocimiento.</a:t>
            </a:r>
            <a:endParaRPr lang="es-A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23728" y="33265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66874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755576" y="1556792"/>
            <a:ext cx="8026626" cy="451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600"/>
              </a:spcAft>
            </a:pPr>
            <a:r>
              <a:rPr lang="es-A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AR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studio </a:t>
            </a:r>
            <a:r>
              <a:rPr lang="es-A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exploratorio descriptivo con enfoque cualitativo. </a:t>
            </a:r>
            <a:endParaRPr lang="es-AR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3600"/>
              </a:spcAft>
            </a:pPr>
            <a:r>
              <a:rPr lang="es-AR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 </a:t>
            </a:r>
            <a:r>
              <a:rPr lang="es-A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entrevistaron a 60 (sesenta) bibliotecarios que se desempeñan en 18 (dieciocho) bibliotecas públicas, populares y escolares populares de las ciudades del Gran Resistencia, pertenecientes al sistema bibliotecario Chaco. </a:t>
            </a:r>
            <a:endParaRPr lang="es-AR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3600"/>
              </a:spcAft>
            </a:pPr>
            <a:r>
              <a:rPr lang="es-AR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 </a:t>
            </a:r>
            <a:r>
              <a:rPr lang="es-A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utilizaron cuestionarios-guía semiestructurados y abiertos a la suma de datos no previstos, relevantes al objetivo de investigación.</a:t>
            </a:r>
            <a:endParaRPr lang="es-AR" sz="2200" dirty="0"/>
          </a:p>
        </p:txBody>
      </p:sp>
      <p:sp>
        <p:nvSpPr>
          <p:cNvPr id="9" name="Rectángulo 8"/>
          <p:cNvSpPr/>
          <p:nvPr/>
        </p:nvSpPr>
        <p:spPr>
          <a:xfrm>
            <a:off x="2123728" y="332656"/>
            <a:ext cx="328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4841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2195736" y="260648"/>
            <a:ext cx="299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Resultados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43608" y="1052736"/>
            <a:ext cx="572785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s-AR" sz="2800" b="1" dirty="0">
                <a:solidFill>
                  <a:srgbClr val="000000"/>
                </a:solidFill>
                <a:latin typeface="Berlin Sans FB Demi" panose="020E0802020502020306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Características de los entrevistados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96702"/>
              </p:ext>
            </p:extLst>
          </p:nvPr>
        </p:nvGraphicFramePr>
        <p:xfrm>
          <a:off x="611560" y="2145888"/>
          <a:ext cx="4392488" cy="3484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2238"/>
                <a:gridCol w="1500250"/>
              </a:tblGrid>
              <a:tr h="9422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bg1"/>
                          </a:solidFill>
                          <a:effectLst/>
                        </a:rPr>
                        <a:t>Casas formadoras</a:t>
                      </a:r>
                      <a:endParaRPr lang="es-AR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bg1"/>
                          </a:solidFill>
                          <a:effectLst/>
                        </a:rPr>
                        <a:t>Cantidad bibliotecarios</a:t>
                      </a:r>
                      <a:endParaRPr lang="es-AR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66902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Biblioteca Central -  UNNE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 12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39579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err="1">
                          <a:effectLst/>
                        </a:rPr>
                        <a:t>FaHUM</a:t>
                      </a:r>
                      <a:r>
                        <a:rPr lang="es-AR" sz="1800" dirty="0">
                          <a:effectLst/>
                        </a:rPr>
                        <a:t>-UNNE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 16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66902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Instituto San Fernando Rey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 22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39579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Instituto Miguel Neme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 3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39579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Instituto </a:t>
                      </a:r>
                      <a:r>
                        <a:rPr lang="es-AR" sz="1800" dirty="0" err="1">
                          <a:effectLst/>
                        </a:rPr>
                        <a:t>Frachia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 7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89424"/>
              </p:ext>
            </p:extLst>
          </p:nvPr>
        </p:nvGraphicFramePr>
        <p:xfrm>
          <a:off x="5364088" y="3009984"/>
          <a:ext cx="3600400" cy="3387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4084"/>
                <a:gridCol w="1636316"/>
              </a:tblGrid>
              <a:tr h="12333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bg1"/>
                          </a:solidFill>
                          <a:effectLst/>
                        </a:rPr>
                        <a:t>Períodos del cursado de estudios</a:t>
                      </a:r>
                      <a:endParaRPr lang="es-AR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bg1"/>
                          </a:solidFill>
                          <a:effectLst/>
                        </a:rPr>
                        <a:t>Cantidad bibliotecarios</a:t>
                      </a:r>
                      <a:endParaRPr lang="es-AR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48781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1980-1989</a:t>
                      </a:r>
                      <a:endParaRPr lang="es-AR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10</a:t>
                      </a:r>
                      <a:endParaRPr lang="es-AR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48781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1990-1999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25</a:t>
                      </a:r>
                      <a:endParaRPr lang="es-AR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48781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2000-2009</a:t>
                      </a:r>
                      <a:endParaRPr lang="es-AR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17</a:t>
                      </a:r>
                      <a:endParaRPr lang="es-AR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48781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2010-2017</a:t>
                      </a:r>
                      <a:endParaRPr lang="es-AR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8</a:t>
                      </a:r>
                      <a:endParaRPr lang="es-AR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44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0291" y="0"/>
            <a:ext cx="1238875" cy="1205948"/>
            <a:chOff x="20757" y="-9196"/>
            <a:chExt cx="1238875" cy="120594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2028" t="26092" r="67537" b="37046"/>
            <a:stretch/>
          </p:blipFill>
          <p:spPr>
            <a:xfrm>
              <a:off x="20757" y="-9196"/>
              <a:ext cx="1238875" cy="656329"/>
            </a:xfrm>
            <a:prstGeom prst="rect">
              <a:avLst/>
            </a:prstGeom>
          </p:spPr>
        </p:pic>
        <p:pic>
          <p:nvPicPr>
            <p:cNvPr id="4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4" r="49509" b="22210"/>
            <a:stretch/>
          </p:blipFill>
          <p:spPr>
            <a:xfrm>
              <a:off x="26777" y="620688"/>
              <a:ext cx="504394" cy="57606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539552" y="679578"/>
              <a:ext cx="720080" cy="517174"/>
              <a:chOff x="2267744" y="31507"/>
              <a:chExt cx="1440160" cy="916496"/>
            </a:xfrm>
          </p:grpSpPr>
          <p:pic>
            <p:nvPicPr>
              <p:cNvPr id="6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05" t="-13318" r="-3015" b="-12443"/>
              <a:stretch/>
            </p:blipFill>
            <p:spPr>
              <a:xfrm>
                <a:off x="2267744" y="404664"/>
                <a:ext cx="1440160" cy="543339"/>
              </a:xfrm>
              <a:prstGeom prst="rect">
                <a:avLst/>
              </a:prstGeom>
            </p:spPr>
          </p:pic>
          <p:pic>
            <p:nvPicPr>
              <p:cNvPr id="7" name="10 Imagen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557" b="-986"/>
              <a:stretch/>
            </p:blipFill>
            <p:spPr>
              <a:xfrm>
                <a:off x="2339752" y="31507"/>
                <a:ext cx="1297226" cy="436308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1043608" y="1052736"/>
            <a:ext cx="8352928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es-AR" sz="2400" b="1" dirty="0">
                <a:solidFill>
                  <a:srgbClr val="000000"/>
                </a:solidFill>
                <a:latin typeface="Berlin Sans FB Demi" panose="020E0802020502020306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Imágenes sobre los aprendizajes de los procesos técnicos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9552" y="1916832"/>
            <a:ext cx="8190656" cy="357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2400"/>
              </a:spcAft>
            </a:pPr>
            <a:r>
              <a:rPr lang="es-A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la </a:t>
            </a:r>
            <a:r>
              <a:rPr lang="es-A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mayoría de los entrevistados les resultó tedioso, aburrido, frustrante; las exigencias de lectura y trabajos de aplicación no se lograron al cien por ciento por las dificultades de comprensión y resistencias, respaldadas en la idea de que el trabajo del bibliotecario es “pasar libros”. </a:t>
            </a:r>
            <a:endParaRPr lang="es-AR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s-A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s-A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misma resistencia se da en quienes cuentan con alguna incursión laboral previa, pues la repetición de modelos o prácticas institucionales no siempre son cercanas a las prescripciones profesionales.</a:t>
            </a:r>
            <a:endParaRPr lang="es-A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35696" y="116632"/>
            <a:ext cx="299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Algerian" panose="04020705040A02060702" pitchFamily="82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031125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1242</Words>
  <Application>Microsoft Office PowerPoint</Application>
  <PresentationFormat>Presentación en pantalla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Algerian</vt:lpstr>
      <vt:lpstr>Arial</vt:lpstr>
      <vt:lpstr>Arial Narrow</vt:lpstr>
      <vt:lpstr>Berlin Sans FB Demi</vt:lpstr>
      <vt:lpstr>Calibri</vt:lpstr>
      <vt:lpstr>Cambria</vt:lpstr>
      <vt:lpstr>Times New Roman</vt:lpstr>
      <vt:lpstr>Wingdings</vt:lpstr>
      <vt:lpstr>Tema de Office</vt:lpstr>
      <vt:lpstr>“El imaginario social sobre los procesos técnicos de los bibliotecarios de las bibliotecas públicas, populares y escolares populares de ciudades del Gran Resistencia”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procesos técnicos como motores de formación integral de competencias profesionales en la articulación entre docencia, extensión e investigación</dc:title>
  <dc:creator>pc</dc:creator>
  <cp:lastModifiedBy>Aníbal Bejarano</cp:lastModifiedBy>
  <cp:revision>29</cp:revision>
  <dcterms:created xsi:type="dcterms:W3CDTF">2017-11-09T21:38:12Z</dcterms:created>
  <dcterms:modified xsi:type="dcterms:W3CDTF">2017-11-15T12:47:46Z</dcterms:modified>
</cp:coreProperties>
</file>