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.xml.rels" ContentType="application/vnd.openxmlformats-package.relationships+xml"/>
  <Override PartName="/ppt/notesSlides/notesSlide3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5.xml.rels" ContentType="application/vnd.openxmlformats-package.relationships+xml"/>
  <Override PartName="/ppt/slides/_rels/slide22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27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84.png" ContentType="image/png"/>
  <Override PartName="/ppt/media/image83.png" ContentType="image/png"/>
  <Override PartName="/ppt/media/image82.png" ContentType="image/png"/>
  <Override PartName="/ppt/media/image81.png" ContentType="image/png"/>
  <Override PartName="/ppt/media/image85.jpeg" ContentType="image/jpeg"/>
  <Override PartName="/ppt/media/image77.png" ContentType="image/png"/>
  <Override PartName="/ppt/media/image76.jpeg" ContentType="image/jpeg"/>
  <Override PartName="/ppt/media/image75.png" ContentType="image/png"/>
  <Override PartName="/ppt/media/image74.png" ContentType="image/png"/>
  <Override PartName="/ppt/media/image73.png" ContentType="image/png"/>
  <Override PartName="/ppt/media/image72.png" ContentType="image/png"/>
  <Override PartName="/ppt/media/image71.png" ContentType="image/png"/>
  <Override PartName="/ppt/media/image70.png" ContentType="image/png"/>
  <Override PartName="/ppt/media/image68.png" ContentType="image/png"/>
  <Override PartName="/ppt/media/image67.png" ContentType="image/png"/>
  <Override PartName="/ppt/media/image66.png" ContentType="image/png"/>
  <Override PartName="/ppt/media/image65.png" ContentType="image/png"/>
  <Override PartName="/ppt/media/image64.png" ContentType="image/png"/>
  <Override PartName="/ppt/media/image62.png" ContentType="image/png"/>
  <Override PartName="/ppt/media/image61.png" ContentType="image/png"/>
  <Override PartName="/ppt/media/image60.png" ContentType="image/png"/>
  <Override PartName="/ppt/media/image12.png" ContentType="image/png"/>
  <Override PartName="/ppt/media/image45.jpeg" ContentType="image/jpeg"/>
  <Override PartName="/ppt/media/image43.png" ContentType="image/png"/>
  <Override PartName="/ppt/media/image40.png" ContentType="image/png"/>
  <Override PartName="/ppt/media/image39.png" ContentType="image/png"/>
  <Override PartName="/ppt/media/image38.png" ContentType="image/png"/>
  <Override PartName="/ppt/media/image42.jpeg" ContentType="image/jpeg"/>
  <Override PartName="/ppt/media/image37.png" ContentType="image/png"/>
  <Override PartName="/ppt/media/image36.png" ContentType="image/png"/>
  <Override PartName="/ppt/media/image34.png" ContentType="image/png"/>
  <Override PartName="/ppt/media/image15.jpeg" ContentType="image/jpeg"/>
  <Override PartName="/ppt/media/image33.png" ContentType="image/png"/>
  <Override PartName="/ppt/media/image80.png" ContentType="image/png"/>
  <Override PartName="/ppt/media/image50.jpeg" ContentType="image/jpeg"/>
  <Override PartName="/ppt/media/image47.jpeg" ContentType="image/jpeg"/>
  <Override PartName="/ppt/media/image32.png" ContentType="image/png"/>
  <Override PartName="/ppt/media/image2.png" ContentType="image/png"/>
  <Override PartName="/ppt/media/image52.png" ContentType="image/png"/>
  <Override PartName="/ppt/media/image49.jpeg" ContentType="image/jpeg"/>
  <Override PartName="/ppt/media/image31.png" ContentType="image/png"/>
  <Override PartName="/ppt/media/image30.png" ContentType="image/png"/>
  <Override PartName="/ppt/media/image23.png" ContentType="image/png"/>
  <Override PartName="/ppt/media/image35.png" ContentType="image/png"/>
  <Override PartName="/ppt/media/image25.jpeg" ContentType="image/jpeg"/>
  <Override PartName="/ppt/media/image46.jpeg" ContentType="image/jpeg"/>
  <Override PartName="/ppt/media/image22.png" ContentType="image/png"/>
  <Override PartName="/ppt/media/image79.png" ContentType="image/png"/>
  <Override PartName="/ppt/media/image20.png" ContentType="image/png"/>
  <Override PartName="/ppt/media/image78.jpeg" ContentType="image/jpeg"/>
  <Override PartName="/ppt/media/image21.png" ContentType="image/png"/>
  <Override PartName="/ppt/media/image44.png" ContentType="image/png"/>
  <Override PartName="/ppt/media/image19.png" ContentType="image/png"/>
  <Override PartName="/ppt/media/image56.png" ContentType="image/png"/>
  <Override PartName="/ppt/media/image6.png" ContentType="image/png"/>
  <Override PartName="/ppt/media/image63.png" ContentType="image/png"/>
  <Override PartName="/ppt/media/image18.jpeg" ContentType="image/jpeg"/>
  <Override PartName="/ppt/media/image14.png" ContentType="image/png"/>
  <Override PartName="/ppt/media/image13.png" ContentType="image/png"/>
  <Override PartName="/ppt/media/image11.png" ContentType="image/png"/>
  <Override PartName="/ppt/media/image69.png" ContentType="image/png"/>
  <Override PartName="/ppt/media/image10.png" ContentType="image/png"/>
  <Override PartName="/ppt/media/image59.png" ContentType="image/png"/>
  <Override PartName="/ppt/media/image9.png" ContentType="image/png"/>
  <Override PartName="/ppt/media/image1.png" ContentType="image/png"/>
  <Override PartName="/ppt/media/image58.png" ContentType="image/png"/>
  <Override PartName="/ppt/media/image8.png" ContentType="image/png"/>
  <Override PartName="/ppt/media/image57.png" ContentType="image/png"/>
  <Override PartName="/ppt/media/image7.png" ContentType="image/png"/>
  <Override PartName="/ppt/media/image29.png" ContentType="image/png"/>
  <Override PartName="/ppt/media/image3.png" ContentType="image/png"/>
  <Override PartName="/ppt/media/image53.png" ContentType="image/png"/>
  <Override PartName="/ppt/media/image28.png" ContentType="image/png"/>
  <Override PartName="/ppt/media/image55.png" ContentType="image/png"/>
  <Override PartName="/ppt/media/image5.png" ContentType="image/png"/>
  <Override PartName="/ppt/media/image27.png" ContentType="image/png"/>
  <Override PartName="/ppt/media/image48.png" ContentType="image/png"/>
  <Override PartName="/ppt/media/image54.png" ContentType="image/png"/>
  <Override PartName="/ppt/media/image4.png" ContentType="image/png"/>
  <Override PartName="/ppt/media/image51.jpeg" ContentType="image/jpeg"/>
  <Override PartName="/ppt/media/image17.png" ContentType="image/png"/>
  <Override PartName="/ppt/media/image26.png" ContentType="image/png"/>
  <Override PartName="/ppt/media/image41.png" ContentType="image/png"/>
  <Override PartName="/ppt/media/image16.png" ContentType="image/png"/>
  <Override PartName="/ppt/media/image24.png" ContentType="image/png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84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7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lang="es-AR" sz="2000">
                <a:latin typeface="Arial"/>
              </a:rPr>
              <a:t>Pulse para editar el formato de las notas</a:t>
            </a:r>
            <a:endParaRPr/>
          </a:p>
        </p:txBody>
      </p:sp>
      <p:sp>
        <p:nvSpPr>
          <p:cNvPr id="25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lang="es-AR" sz="1400">
                <a:latin typeface="Times New Roman"/>
              </a:rPr>
              <a:t>&lt;encabezamiento&gt;</a:t>
            </a:r>
            <a:endParaRPr/>
          </a:p>
        </p:txBody>
      </p:sp>
      <p:sp>
        <p:nvSpPr>
          <p:cNvPr id="25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s-AR" sz="1400">
                <a:latin typeface="Times New Roman"/>
              </a:rPr>
              <a:t>&lt;fecha/hora&gt;</a:t>
            </a:r>
            <a:endParaRPr/>
          </a:p>
        </p:txBody>
      </p:sp>
      <p:sp>
        <p:nvSpPr>
          <p:cNvPr id="26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lang="es-AR" sz="1400">
                <a:latin typeface="Times New Roman"/>
              </a:rPr>
              <a:t>&lt;pie de página&gt;</a:t>
            </a:r>
            <a:endParaRPr/>
          </a:p>
        </p:txBody>
      </p:sp>
      <p:sp>
        <p:nvSpPr>
          <p:cNvPr id="26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BE7DCCFD-981C-4E2F-AA57-BA35AFB1493F}" type="slidenum">
              <a:rPr lang="es-AR" sz="1400">
                <a:latin typeface="Times New Roman"/>
              </a:rPr>
              <a:t>&lt;número&gt;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CustomShape 1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17413883-F558-4D16-979A-2C404065EE96}" type="slidenum">
              <a:rPr lang="es-AR" sz="1200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/>
          </a:p>
        </p:txBody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64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2BE880EC-F350-4310-94B8-99300C03FB10}" type="slidenum">
              <a:rPr lang="es-AR" sz="1200" strike="noStrike">
                <a:solidFill>
                  <a:srgbClr val="000000"/>
                </a:solidFill>
                <a:latin typeface="+mn-lt"/>
                <a:ea typeface="Microsoft YaHei"/>
              </a:rPr>
              <a:t>&lt;número&gt;</a:t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CustomShape 1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5A2D88D0-7D5B-4192-9016-7F461DCD92ED}" type="slidenum">
              <a:rPr lang="es-AR" sz="1200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/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640" cy="48110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CustomShape 1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F69F978D-6878-43DA-817B-0EC2814F3D06}" type="slidenum">
              <a:rPr lang="es-AR" sz="1200" strike="noStrike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/>
          </a:p>
        </p:txBody>
      </p:sp>
      <p:sp>
        <p:nvSpPr>
          <p:cNvPr id="4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69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1EF9213D-10D7-4529-8050-264D67862D3A}" type="slidenum">
              <a:rPr lang="es-AR" sz="1200" strike="noStrike">
                <a:solidFill>
                  <a:srgbClr val="000000"/>
                </a:solidFill>
                <a:latin typeface="+mn-lt"/>
                <a:ea typeface="Microsoft YaHei"/>
              </a:rPr>
              <a:t>&lt;número&gt;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10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43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44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80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81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16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17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55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56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s-AR" sz="4400">
                <a:latin typeface="Arial"/>
              </a:rPr>
              <a:t>Pulse para editar el formato del texto de título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s-AR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AR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AR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AR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Séptimo nivel del esquema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s-AR" sz="4400">
                <a:latin typeface="Arial"/>
              </a:rPr>
              <a:t>Pulse para editar el formato del texto de título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s-AR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AR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AR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AR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Séptimo nivel del esquema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s-AR" sz="4400">
                <a:latin typeface="Arial"/>
              </a:rPr>
              <a:t>Pulse para editar el formato del texto de título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s-AR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AR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AR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AR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Séptimo nivel del esquema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s-AR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AR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AR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AR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Séptimo nivel del esquema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s-AR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AR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AR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AR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Séptimo nivel del esquema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s-AR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AR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AR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AR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AR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AR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AR">
                <a:latin typeface="Arial"/>
              </a:rPr>
              <a:t>Séptimo nivel del esquema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s-AR" sz="4400">
                <a:latin typeface="Arial"/>
              </a:rPr>
              <a:t>Pulse para editar el formato del texto de título</a:t>
            </a:r>
            <a:endParaRPr/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s-AR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AR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AR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AR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AR" sz="2000">
                <a:latin typeface="Arial"/>
              </a:rPr>
              <a:t>Séptimo nivel del esquema</a:t>
            </a:r>
            <a:endParaRPr/>
          </a:p>
        </p:txBody>
      </p:sp>
      <p:sp>
        <p:nvSpPr>
          <p:cNvPr id="220" name="PlaceHolder 3"/>
          <p:cNvSpPr>
            <a:spLocks noGrp="1"/>
          </p:cNvSpPr>
          <p:nvPr>
            <p:ph type="dt"/>
          </p:nvPr>
        </p:nvSpPr>
        <p:spPr>
          <a:xfrm>
            <a:off x="609480" y="6247440"/>
            <a:ext cx="2840400" cy="472680"/>
          </a:xfrm>
          <a:prstGeom prst="rect">
            <a:avLst/>
          </a:prstGeom>
        </p:spPr>
        <p:txBody>
          <a:bodyPr lIns="0" rIns="0" tIns="0" bIns="0"/>
          <a:p>
            <a:r>
              <a:rPr lang="es-AR" sz="1400">
                <a:latin typeface="Times New Roman"/>
              </a:rPr>
              <a:t>&lt;fecha/hora&gt;</a:t>
            </a:r>
            <a:endParaRPr/>
          </a:p>
        </p:txBody>
      </p:sp>
      <p:sp>
        <p:nvSpPr>
          <p:cNvPr id="221" name="PlaceHolder 4"/>
          <p:cNvSpPr>
            <a:spLocks noGrp="1"/>
          </p:cNvSpPr>
          <p:nvPr>
            <p:ph type="ftr"/>
          </p:nvPr>
        </p:nvSpPr>
        <p:spPr>
          <a:xfrm>
            <a:off x="4169520" y="6247440"/>
            <a:ext cx="3864240" cy="4726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s-AR" sz="1400">
                <a:latin typeface="Times New Roman"/>
              </a:rPr>
              <a:t>&lt;pie de página&gt;</a:t>
            </a:r>
            <a:endParaRPr/>
          </a:p>
        </p:txBody>
      </p:sp>
      <p:sp>
        <p:nvSpPr>
          <p:cNvPr id="222" name="PlaceHolder 5"/>
          <p:cNvSpPr>
            <a:spLocks noGrp="1"/>
          </p:cNvSpPr>
          <p:nvPr>
            <p:ph type="sldNum"/>
          </p:nvPr>
        </p:nvSpPr>
        <p:spPr>
          <a:xfrm>
            <a:off x="8741520" y="6247440"/>
            <a:ext cx="2840400" cy="472680"/>
          </a:xfrm>
          <a:prstGeom prst="rect">
            <a:avLst/>
          </a:prstGeom>
        </p:spPr>
        <p:txBody>
          <a:bodyPr lIns="0" rIns="0" tIns="0" bIns="0"/>
          <a:p>
            <a:pPr algn="r"/>
            <a:fld id="{020F1A35-9BCD-4712-AB46-A23216D2DCD1}" type="slidenum">
              <a:rPr lang="es-AR" sz="1400">
                <a:latin typeface="Times New Roman"/>
              </a:rPr>
              <a:t>&lt;número&gt;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6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5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3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5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6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6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6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6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png"/><Relationship Id="rId3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jpeg"/><Relationship Id="rId10" Type="http://schemas.openxmlformats.org/officeDocument/2006/relationships/slideLayout" Target="../slideLayouts/slideLayout13.xml"/><Relationship Id="rId11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73.xml"/><Relationship Id="rId3" Type="http://schemas.openxmlformats.org/officeDocument/2006/relationships/notesSlide" Target="../notesSlides/notesSlide30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6" Type="http://schemas.openxmlformats.org/officeDocument/2006/relationships/image" Target="../media/image43.png"/><Relationship Id="rId7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3359160" y="4076640"/>
            <a:ext cx="5485680" cy="85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r>
              <a:rPr b="1" i="1" lang="es-AR" sz="3200" strike="noStrike">
                <a:solidFill>
                  <a:srgbClr val="ffffff"/>
                </a:solidFill>
                <a:latin typeface="Aharoni"/>
              </a:rPr>
              <a:t>Destacar  los tesoros de la </a:t>
            </a:r>
            <a:endParaRPr/>
          </a:p>
          <a:p>
            <a:pPr algn="ctr">
              <a:lnSpc>
                <a:spcPct val="100000"/>
              </a:lnSpc>
            </a:pPr>
            <a:r>
              <a:rPr b="1" i="1" lang="es-AR" sz="3200" strike="noStrike">
                <a:solidFill>
                  <a:srgbClr val="ffffff"/>
                </a:solidFill>
                <a:latin typeface="Aharoni"/>
              </a:rPr>
              <a:t>Biblioteca Nacional “Mariano Moreno”</a:t>
            </a:r>
            <a:endParaRPr/>
          </a:p>
        </p:txBody>
      </p:sp>
      <p:pic>
        <p:nvPicPr>
          <p:cNvPr id="263" name="Picture 2" descr=""/>
          <p:cNvPicPr/>
          <p:nvPr/>
        </p:nvPicPr>
        <p:blipFill>
          <a:blip r:embed="rId1"/>
          <a:srcRect l="0" t="17562" r="0" b="17562"/>
          <a:stretch/>
        </p:blipFill>
        <p:spPr>
          <a:xfrm>
            <a:off x="12240" y="0"/>
            <a:ext cx="11238120" cy="6842520"/>
          </a:xfrm>
          <a:prstGeom prst="rect">
            <a:avLst/>
          </a:prstGeom>
          <a:ln w="25560">
            <a:solidFill>
              <a:srgbClr val="7d7a5b"/>
            </a:solidFill>
            <a:round/>
          </a:ln>
        </p:spPr>
      </p:pic>
      <p:sp>
        <p:nvSpPr>
          <p:cNvPr id="264" name="CustomShape 2"/>
          <p:cNvSpPr/>
          <p:nvPr/>
        </p:nvSpPr>
        <p:spPr>
          <a:xfrm>
            <a:off x="2495520" y="4581360"/>
            <a:ext cx="7127280" cy="80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es-AR" sz="2400" strike="noStrike">
                <a:solidFill>
                  <a:srgbClr val="ffffff"/>
                </a:solidFill>
                <a:latin typeface="Aharoni"/>
              </a:rPr>
              <a:t>SU GESTIÓN Y TRATAMIENTO DOCUMETAL</a:t>
            </a:r>
            <a:endParaRPr/>
          </a:p>
        </p:txBody>
      </p:sp>
      <p:sp>
        <p:nvSpPr>
          <p:cNvPr id="265" name="CustomShape 3"/>
          <p:cNvSpPr/>
          <p:nvPr/>
        </p:nvSpPr>
        <p:spPr>
          <a:xfrm>
            <a:off x="1812960" y="3789360"/>
            <a:ext cx="780984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s-AR" sz="2400" strike="noStrike">
                <a:solidFill>
                  <a:srgbClr val="ffffff"/>
                </a:solidFill>
                <a:latin typeface="Aharoni"/>
                <a:ea typeface="Microsoft YaHei"/>
              </a:rPr>
              <a:t>LA COLECCIÓN </a:t>
            </a:r>
            <a:endParaRPr/>
          </a:p>
          <a:p>
            <a:pPr>
              <a:lnSpc>
                <a:spcPct val="100000"/>
              </a:lnSpc>
            </a:pPr>
            <a:r>
              <a:rPr lang="es-AR" sz="2400" strike="noStrike">
                <a:solidFill>
                  <a:srgbClr val="ffffff"/>
                </a:solidFill>
                <a:latin typeface="Aharoni"/>
                <a:ea typeface="Microsoft YaHei"/>
              </a:rPr>
              <a:t>MARÍA MAGDALENA OTAMENDI DE OLACIREGUI, </a:t>
            </a:r>
            <a:endParaRPr/>
          </a:p>
        </p:txBody>
      </p:sp>
      <p:sp>
        <p:nvSpPr>
          <p:cNvPr id="266" name="CustomShape 4"/>
          <p:cNvSpPr/>
          <p:nvPr/>
        </p:nvSpPr>
        <p:spPr>
          <a:xfrm>
            <a:off x="2495520" y="5702400"/>
            <a:ext cx="7271640" cy="97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es-AR" sz="2200" strike="noStrike">
                <a:solidFill>
                  <a:srgbClr val="2f2b20"/>
                </a:solidFill>
                <a:latin typeface="Calibri"/>
                <a:ea typeface="Microsoft YaHei"/>
              </a:rPr>
              <a:t>Olga R Cerezo</a:t>
            </a:r>
            <a:endParaRPr/>
          </a:p>
          <a:p>
            <a:pPr algn="r">
              <a:lnSpc>
                <a:spcPct val="100000"/>
              </a:lnSpc>
            </a:pPr>
            <a:r>
              <a:rPr b="1" lang="es-AR" strike="noStrike">
                <a:solidFill>
                  <a:srgbClr val="2f2b20"/>
                </a:solidFill>
                <a:latin typeface="Aharoni"/>
                <a:ea typeface="Microsoft YaHei"/>
              </a:rPr>
              <a:t>DIVISION PROCESOS TECNICOS </a:t>
            </a:r>
            <a:endParaRPr/>
          </a:p>
          <a:p>
            <a:pPr algn="r">
              <a:lnSpc>
                <a:spcPct val="100000"/>
              </a:lnSpc>
            </a:pPr>
            <a:r>
              <a:rPr b="1" lang="es-AR" strike="noStrike">
                <a:solidFill>
                  <a:srgbClr val="2f2b20"/>
                </a:solidFill>
                <a:latin typeface="Aharoni"/>
                <a:ea typeface="Microsoft YaHei"/>
              </a:rPr>
              <a:t>DEPARTAMENTO TESORO -2017</a:t>
            </a:r>
            <a:endParaRPr/>
          </a:p>
        </p:txBody>
      </p:sp>
      <p:sp>
        <p:nvSpPr>
          <p:cNvPr id="267" name="CustomShape 5"/>
          <p:cNvSpPr/>
          <p:nvPr/>
        </p:nvSpPr>
        <p:spPr>
          <a:xfrm>
            <a:off x="11497320" y="542880"/>
            <a:ext cx="6818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ffffff"/>
                </a:solidFill>
                <a:latin typeface="Calibri"/>
                <a:ea typeface="Microsoft YaHei"/>
              </a:rPr>
              <a:t>TES</a:t>
            </a:r>
            <a:endParaRPr/>
          </a:p>
        </p:txBody>
      </p:sp>
      <p:sp>
        <p:nvSpPr>
          <p:cNvPr id="268" name="CustomShape 6"/>
          <p:cNvSpPr/>
          <p:nvPr/>
        </p:nvSpPr>
        <p:spPr>
          <a:xfrm>
            <a:off x="11251080" y="0"/>
            <a:ext cx="940320" cy="6842520"/>
          </a:xfrm>
          <a:prstGeom prst="rect">
            <a:avLst/>
          </a:prstGeom>
          <a:solidFill>
            <a:srgbClr val="c00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9" name="CustomShape 7"/>
          <p:cNvSpPr/>
          <p:nvPr/>
        </p:nvSpPr>
        <p:spPr>
          <a:xfrm>
            <a:off x="11314080" y="343800"/>
            <a:ext cx="6818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ffffff"/>
                </a:solidFill>
                <a:latin typeface="Arial Black"/>
                <a:ea typeface="DejaVu Sans"/>
              </a:rPr>
              <a:t>TES</a:t>
            </a:r>
            <a:endParaRPr/>
          </a:p>
        </p:txBody>
      </p:sp>
      <p:sp>
        <p:nvSpPr>
          <p:cNvPr id="270" name="CustomShape 8"/>
          <p:cNvSpPr/>
          <p:nvPr/>
        </p:nvSpPr>
        <p:spPr>
          <a:xfrm>
            <a:off x="11132640" y="6130440"/>
            <a:ext cx="12308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ffffff"/>
                </a:solidFill>
                <a:latin typeface="Arial Black"/>
                <a:ea typeface="DejaVu Sans"/>
              </a:rPr>
              <a:t> </a:t>
            </a:r>
            <a:r>
              <a:rPr lang="es-AR" strike="noStrike">
                <a:solidFill>
                  <a:srgbClr val="ffffff"/>
                </a:solidFill>
                <a:latin typeface="Arial Black"/>
                <a:ea typeface="DejaVu Sans"/>
              </a:rPr>
              <a:t>MMOO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22" descr=""/>
          <p:cNvPicPr/>
          <p:nvPr/>
        </p:nvPicPr>
        <p:blipFill>
          <a:blip r:embed="rId1"/>
          <a:stretch/>
        </p:blipFill>
        <p:spPr>
          <a:xfrm rot="736200">
            <a:off x="533880" y="3043800"/>
            <a:ext cx="3686040" cy="2714400"/>
          </a:xfrm>
          <a:prstGeom prst="rect">
            <a:avLst/>
          </a:prstGeom>
          <a:ln>
            <a:noFill/>
          </a:ln>
        </p:spPr>
      </p:pic>
      <p:pic>
        <p:nvPicPr>
          <p:cNvPr id="344" name="" descr=""/>
          <p:cNvPicPr/>
          <p:nvPr/>
        </p:nvPicPr>
        <p:blipFill>
          <a:blip r:embed="rId2"/>
          <a:stretch/>
        </p:blipFill>
        <p:spPr>
          <a:xfrm>
            <a:off x="4386960" y="4248000"/>
            <a:ext cx="3388680" cy="2358360"/>
          </a:xfrm>
          <a:prstGeom prst="rect">
            <a:avLst/>
          </a:prstGeom>
          <a:ln>
            <a:noFill/>
          </a:ln>
        </p:spPr>
      </p:pic>
      <p:pic>
        <p:nvPicPr>
          <p:cNvPr id="345" name="Picture 28" descr=""/>
          <p:cNvPicPr/>
          <p:nvPr/>
        </p:nvPicPr>
        <p:blipFill>
          <a:blip r:embed="rId3"/>
          <a:stretch/>
        </p:blipFill>
        <p:spPr>
          <a:xfrm>
            <a:off x="7704000" y="1174680"/>
            <a:ext cx="2142360" cy="3288960"/>
          </a:xfrm>
          <a:prstGeom prst="rect">
            <a:avLst/>
          </a:prstGeom>
          <a:ln>
            <a:noFill/>
          </a:ln>
        </p:spPr>
      </p:pic>
      <p:pic>
        <p:nvPicPr>
          <p:cNvPr id="346" name="Picture 25" descr=""/>
          <p:cNvPicPr/>
          <p:nvPr/>
        </p:nvPicPr>
        <p:blipFill>
          <a:blip r:embed="rId4"/>
          <a:stretch/>
        </p:blipFill>
        <p:spPr>
          <a:xfrm>
            <a:off x="9504000" y="2209320"/>
            <a:ext cx="2563560" cy="4558320"/>
          </a:xfrm>
          <a:prstGeom prst="rect">
            <a:avLst/>
          </a:prstGeom>
          <a:ln>
            <a:noFill/>
          </a:ln>
        </p:spPr>
      </p:pic>
      <p:sp>
        <p:nvSpPr>
          <p:cNvPr id="347" name="CustomShape 1"/>
          <p:cNvSpPr/>
          <p:nvPr/>
        </p:nvSpPr>
        <p:spPr>
          <a:xfrm>
            <a:off x="5297760" y="3278880"/>
            <a:ext cx="1786680" cy="36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000000"/>
                </a:solidFill>
                <a:latin typeface="Calibri"/>
              </a:rPr>
              <a:t>COLECCIONISMO</a:t>
            </a:r>
            <a:endParaRPr/>
          </a:p>
        </p:txBody>
      </p:sp>
      <p:sp>
        <p:nvSpPr>
          <p:cNvPr id="348" name="CustomShape 2"/>
          <p:cNvSpPr/>
          <p:nvPr/>
        </p:nvSpPr>
        <p:spPr>
          <a:xfrm>
            <a:off x="1368000" y="2016000"/>
            <a:ext cx="1234800" cy="96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000000"/>
                </a:solidFill>
                <a:latin typeface="Calibri"/>
              </a:rPr>
              <a:t>Fotografías</a:t>
            </a:r>
            <a:endParaRPr/>
          </a:p>
        </p:txBody>
      </p:sp>
      <p:sp>
        <p:nvSpPr>
          <p:cNvPr id="349" name="CustomShape 3"/>
          <p:cNvSpPr/>
          <p:nvPr/>
        </p:nvSpPr>
        <p:spPr>
          <a:xfrm>
            <a:off x="2088000" y="216000"/>
            <a:ext cx="7814160" cy="69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c00000"/>
                </a:solidFill>
                <a:latin typeface="Calibri"/>
              </a:rPr>
              <a:t>Departamento de Tesoro </a:t>
            </a:r>
            <a:endParaRPr/>
          </a:p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c00000"/>
                </a:solidFill>
                <a:latin typeface="Arial Black"/>
              </a:rPr>
              <a:t>COLECCIÓN MARÍA MAGDALENA OTAMENDI DE OLACIREGUI</a:t>
            </a:r>
            <a:endParaRPr/>
          </a:p>
        </p:txBody>
      </p:sp>
      <p:pic>
        <p:nvPicPr>
          <p:cNvPr id="350" name="Picture 8" descr=""/>
          <p:cNvPicPr/>
          <p:nvPr/>
        </p:nvPicPr>
        <p:blipFill>
          <a:blip r:embed="rId5"/>
          <a:stretch/>
        </p:blipFill>
        <p:spPr>
          <a:xfrm>
            <a:off x="-360" y="-360"/>
            <a:ext cx="1436040" cy="381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" descr=""/>
          <p:cNvPicPr/>
          <p:nvPr/>
        </p:nvPicPr>
        <p:blipFill>
          <a:blip r:embed="rId1"/>
          <a:stretch/>
        </p:blipFill>
        <p:spPr>
          <a:xfrm>
            <a:off x="4952160" y="4032000"/>
            <a:ext cx="5631480" cy="3167640"/>
          </a:xfrm>
          <a:prstGeom prst="rect">
            <a:avLst/>
          </a:prstGeom>
          <a:ln>
            <a:noFill/>
          </a:ln>
        </p:spPr>
      </p:pic>
      <p:pic>
        <p:nvPicPr>
          <p:cNvPr id="352" name="" descr=""/>
          <p:cNvPicPr/>
          <p:nvPr/>
        </p:nvPicPr>
        <p:blipFill>
          <a:blip r:embed="rId2"/>
          <a:stretch/>
        </p:blipFill>
        <p:spPr>
          <a:xfrm>
            <a:off x="5274720" y="504000"/>
            <a:ext cx="5236920" cy="3913560"/>
          </a:xfrm>
          <a:prstGeom prst="rect">
            <a:avLst/>
          </a:prstGeom>
          <a:ln>
            <a:noFill/>
          </a:ln>
        </p:spPr>
      </p:pic>
      <p:pic>
        <p:nvPicPr>
          <p:cNvPr id="353" name="" descr=""/>
          <p:cNvPicPr/>
          <p:nvPr/>
        </p:nvPicPr>
        <p:blipFill>
          <a:blip r:embed="rId3"/>
          <a:stretch/>
        </p:blipFill>
        <p:spPr>
          <a:xfrm>
            <a:off x="1417680" y="504000"/>
            <a:ext cx="3856680" cy="6857280"/>
          </a:xfrm>
          <a:prstGeom prst="rect">
            <a:avLst/>
          </a:prstGeom>
          <a:ln>
            <a:noFill/>
          </a:ln>
        </p:spPr>
      </p:pic>
      <p:pic>
        <p:nvPicPr>
          <p:cNvPr id="354" name="Picture 8" descr=""/>
          <p:cNvPicPr/>
          <p:nvPr/>
        </p:nvPicPr>
        <p:blipFill>
          <a:blip r:embed="rId4"/>
          <a:stretch/>
        </p:blipFill>
        <p:spPr>
          <a:xfrm>
            <a:off x="-720" y="-720"/>
            <a:ext cx="1436040" cy="381960"/>
          </a:xfrm>
          <a:prstGeom prst="rect">
            <a:avLst/>
          </a:prstGeom>
          <a:ln>
            <a:noFill/>
          </a:ln>
        </p:spPr>
      </p:pic>
      <p:sp>
        <p:nvSpPr>
          <p:cNvPr id="355" name="CustomShape 1"/>
          <p:cNvSpPr/>
          <p:nvPr/>
        </p:nvSpPr>
        <p:spPr>
          <a:xfrm>
            <a:off x="8566920" y="72000"/>
            <a:ext cx="2592720" cy="36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c00000"/>
                </a:solidFill>
                <a:latin typeface="Calibri"/>
              </a:rPr>
              <a:t>Departamento de Tesoro </a:t>
            </a:r>
            <a:endParaRPr/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" descr=""/>
          <p:cNvPicPr/>
          <p:nvPr/>
        </p:nvPicPr>
        <p:blipFill>
          <a:blip r:embed="rId1"/>
          <a:stretch/>
        </p:blipFill>
        <p:spPr>
          <a:xfrm>
            <a:off x="4824000" y="1468800"/>
            <a:ext cx="3224880" cy="2367000"/>
          </a:xfrm>
          <a:prstGeom prst="rect">
            <a:avLst/>
          </a:prstGeom>
          <a:ln>
            <a:noFill/>
          </a:ln>
        </p:spPr>
      </p:pic>
      <p:sp>
        <p:nvSpPr>
          <p:cNvPr id="357" name="CustomShape 1"/>
          <p:cNvSpPr/>
          <p:nvPr/>
        </p:nvSpPr>
        <p:spPr>
          <a:xfrm>
            <a:off x="3831480" y="391680"/>
            <a:ext cx="4635000" cy="107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s-AR" sz="2200" strike="noStrike">
                <a:solidFill>
                  <a:srgbClr val="800000"/>
                </a:solidFill>
                <a:latin typeface="Aharoni"/>
              </a:rPr>
              <a:t>Colección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s-AR" sz="2200" strike="noStrike">
                <a:solidFill>
                  <a:srgbClr val="800000"/>
                </a:solidFill>
                <a:latin typeface="Aharoni"/>
              </a:rPr>
              <a:t> </a:t>
            </a:r>
            <a:r>
              <a:rPr b="1" lang="es-AR" sz="2200" strike="noStrike">
                <a:solidFill>
                  <a:srgbClr val="800000"/>
                </a:solidFill>
                <a:latin typeface="Aharoni"/>
              </a:rPr>
              <a:t>María Magdalena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s-AR" sz="2200" strike="noStrike">
                <a:solidFill>
                  <a:srgbClr val="800000"/>
                </a:solidFill>
                <a:latin typeface="Aharoni"/>
              </a:rPr>
              <a:t>Otamendi  de Olaciregui</a:t>
            </a:r>
            <a:endParaRPr/>
          </a:p>
        </p:txBody>
      </p:sp>
      <p:sp>
        <p:nvSpPr>
          <p:cNvPr id="358" name="CustomShape 2"/>
          <p:cNvSpPr/>
          <p:nvPr/>
        </p:nvSpPr>
        <p:spPr>
          <a:xfrm>
            <a:off x="95040" y="0"/>
            <a:ext cx="2865240" cy="63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2000" strike="noStrike">
                <a:latin typeface="Calibri"/>
              </a:rPr>
              <a:t>Procesos Técnicos</a:t>
            </a:r>
            <a:endParaRPr/>
          </a:p>
          <a:p>
            <a:r>
              <a:rPr lang="es-AR" sz="1639" strike="noStrike">
                <a:latin typeface="Arial"/>
              </a:rPr>
              <a:t>Departamento Tesoro</a:t>
            </a:r>
            <a:endParaRPr/>
          </a:p>
        </p:txBody>
      </p:sp>
      <p:sp>
        <p:nvSpPr>
          <p:cNvPr id="359" name="CustomShape 3"/>
          <p:cNvSpPr/>
          <p:nvPr/>
        </p:nvSpPr>
        <p:spPr>
          <a:xfrm>
            <a:off x="97920" y="1440000"/>
            <a:ext cx="12093840" cy="29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lang="es-AR" strike="noStrike">
                <a:latin typeface="Arial Black"/>
              </a:rPr>
              <a:t>Dar énfasis a los puntos de acceso 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r>
              <a:rPr lang="es-AR" strike="noStrike">
                <a:latin typeface="Arial Black"/>
              </a:rPr>
              <a:t>con las técnicas de descripción archivística</a:t>
            </a:r>
            <a:endParaRPr/>
          </a:p>
          <a:p>
            <a:r>
              <a:rPr lang="es-AR" strike="noStrike">
                <a:latin typeface="Arial Black"/>
              </a:rPr>
              <a:t>                 </a:t>
            </a:r>
            <a:r>
              <a:rPr lang="es-AR" strike="noStrike">
                <a:latin typeface="Arial Black"/>
              </a:rPr>
              <a:t>con el objetivo de permitir su rápida localización y recuperación</a:t>
            </a:r>
            <a:endParaRPr/>
          </a:p>
        </p:txBody>
      </p:sp>
      <p:pic>
        <p:nvPicPr>
          <p:cNvPr id="360" name="Picture 8" descr=""/>
          <p:cNvPicPr/>
          <p:nvPr/>
        </p:nvPicPr>
        <p:blipFill>
          <a:blip r:embed="rId2"/>
          <a:stretch/>
        </p:blipFill>
        <p:spPr>
          <a:xfrm>
            <a:off x="10728000" y="49680"/>
            <a:ext cx="1436040" cy="381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0" y="2592000"/>
            <a:ext cx="2375640" cy="1009440"/>
          </a:xfrm>
          <a:prstGeom prst="roundRect">
            <a:avLst>
              <a:gd name="adj" fmla="val 14400"/>
            </a:avLst>
          </a:prstGeom>
          <a:ln>
            <a:round/>
            <a:tailEnd len="med" type="triangle" w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s-AR" strike="noStrike">
                <a:solidFill>
                  <a:srgbClr val="ffffff"/>
                </a:solidFill>
                <a:latin typeface="Calibri"/>
                <a:ea typeface="DejaVu Sans"/>
              </a:rPr>
              <a:t>Colección</a:t>
            </a:r>
            <a:endParaRPr/>
          </a:p>
          <a:p>
            <a:pPr algn="ctr">
              <a:lnSpc>
                <a:spcPct val="100000"/>
              </a:lnSpc>
            </a:pPr>
            <a:r>
              <a:rPr lang="es-AR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es-AR" strike="noStrike">
                <a:solidFill>
                  <a:srgbClr val="ffffff"/>
                </a:solidFill>
                <a:latin typeface="Calibri"/>
                <a:ea typeface="DejaVu Sans"/>
              </a:rPr>
              <a:t>María Magdalena  Otamendi de Olaciregui</a:t>
            </a:r>
            <a:endParaRPr/>
          </a:p>
        </p:txBody>
      </p:sp>
      <p:sp>
        <p:nvSpPr>
          <p:cNvPr id="362" name="CustomShape 2"/>
          <p:cNvSpPr/>
          <p:nvPr/>
        </p:nvSpPr>
        <p:spPr>
          <a:xfrm>
            <a:off x="2831040" y="113400"/>
            <a:ext cx="1856160" cy="738000"/>
          </a:xfrm>
          <a:prstGeom prst="roundRect">
            <a:avLst>
              <a:gd name="adj" fmla="val 144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s-AR" sz="1400" strike="noStrike">
                <a:solidFill>
                  <a:srgbClr val="ffffff"/>
                </a:solidFill>
                <a:latin typeface="Calibri"/>
                <a:ea typeface="DejaVu Sans"/>
              </a:rPr>
              <a:t>Exlibris</a:t>
            </a:r>
            <a:endParaRPr/>
          </a:p>
        </p:txBody>
      </p:sp>
      <p:sp>
        <p:nvSpPr>
          <p:cNvPr id="363" name="CustomShape 3"/>
          <p:cNvSpPr/>
          <p:nvPr/>
        </p:nvSpPr>
        <p:spPr>
          <a:xfrm>
            <a:off x="2831040" y="1311480"/>
            <a:ext cx="1900800" cy="655560"/>
          </a:xfrm>
          <a:prstGeom prst="roundRect">
            <a:avLst>
              <a:gd name="adj" fmla="val 144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s-AR" sz="1400" strike="noStrike">
                <a:solidFill>
                  <a:srgbClr val="ffffff"/>
                </a:solidFill>
                <a:latin typeface="Calibri"/>
                <a:ea typeface="DejaVu Sans"/>
              </a:rPr>
              <a:t>Equipamiento para impresión</a:t>
            </a:r>
            <a:endParaRPr/>
          </a:p>
        </p:txBody>
      </p:sp>
      <p:sp>
        <p:nvSpPr>
          <p:cNvPr id="364" name="CustomShape 4"/>
          <p:cNvSpPr/>
          <p:nvPr/>
        </p:nvSpPr>
        <p:spPr>
          <a:xfrm>
            <a:off x="2903400" y="2663280"/>
            <a:ext cx="1900800" cy="652320"/>
          </a:xfrm>
          <a:prstGeom prst="roundRect">
            <a:avLst>
              <a:gd name="adj" fmla="val 144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s-AR" strike="noStrike">
                <a:solidFill>
                  <a:srgbClr val="ffffff"/>
                </a:solidFill>
                <a:latin typeface="Calibri"/>
                <a:ea typeface="DejaVu Sans"/>
              </a:rPr>
              <a:t>Biblioteca personal</a:t>
            </a:r>
            <a:endParaRPr/>
          </a:p>
        </p:txBody>
      </p:sp>
      <p:sp>
        <p:nvSpPr>
          <p:cNvPr id="365" name="CustomShape 5"/>
          <p:cNvSpPr/>
          <p:nvPr/>
        </p:nvSpPr>
        <p:spPr>
          <a:xfrm>
            <a:off x="2783160" y="6055920"/>
            <a:ext cx="1900800" cy="716760"/>
          </a:xfrm>
          <a:prstGeom prst="roundRect">
            <a:avLst>
              <a:gd name="adj" fmla="val 144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s-AR" strike="noStrike">
                <a:solidFill>
                  <a:srgbClr val="ffffff"/>
                </a:solidFill>
                <a:latin typeface="Calibri"/>
                <a:ea typeface="DejaVu Sans"/>
              </a:rPr>
              <a:t>Documentación grafica y coleccionismo</a:t>
            </a:r>
            <a:endParaRPr/>
          </a:p>
        </p:txBody>
      </p:sp>
      <p:sp>
        <p:nvSpPr>
          <p:cNvPr id="366" name="CustomShape 6"/>
          <p:cNvSpPr/>
          <p:nvPr/>
        </p:nvSpPr>
        <p:spPr>
          <a:xfrm>
            <a:off x="2783160" y="4400280"/>
            <a:ext cx="1900800" cy="695880"/>
          </a:xfrm>
          <a:prstGeom prst="roundRect">
            <a:avLst>
              <a:gd name="adj" fmla="val 144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s-AR" strike="noStrike">
                <a:solidFill>
                  <a:srgbClr val="ffffff"/>
                </a:solidFill>
                <a:latin typeface="Calibri"/>
                <a:ea typeface="DejaVu Sans"/>
              </a:rPr>
              <a:t>Documentación </a:t>
            </a:r>
            <a:r>
              <a:rPr lang="es-AR" sz="1400" strike="noStrike">
                <a:solidFill>
                  <a:srgbClr val="ffffff"/>
                </a:solidFill>
                <a:latin typeface="Calibri"/>
                <a:ea typeface="DejaVu Sans"/>
              </a:rPr>
              <a:t>personal</a:t>
            </a:r>
            <a:endParaRPr/>
          </a:p>
        </p:txBody>
      </p:sp>
      <p:sp>
        <p:nvSpPr>
          <p:cNvPr id="367" name="CustomShape 7"/>
          <p:cNvSpPr/>
          <p:nvPr/>
        </p:nvSpPr>
        <p:spPr>
          <a:xfrm>
            <a:off x="5021280" y="1656000"/>
            <a:ext cx="6282360" cy="303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lang="es-AR" strike="noStrike">
                <a:latin typeface="Aharoni"/>
              </a:rPr>
              <a:t>Colección</a:t>
            </a:r>
            <a:endParaRPr/>
          </a:p>
          <a:p>
            <a:endParaRPr/>
          </a:p>
          <a:p>
            <a:r>
              <a:rPr lang="es-AR" strike="noStrike">
                <a:latin typeface="Aharoni"/>
              </a:rPr>
              <a:t> </a:t>
            </a:r>
            <a:r>
              <a:rPr lang="es-AR" strike="noStrike">
                <a:latin typeface="Aharoni"/>
              </a:rPr>
              <a:t>es un conjunto artificial de documentos acumulados sobre la base de alguna característica</a:t>
            </a:r>
            <a:endParaRPr/>
          </a:p>
          <a:p>
            <a:r>
              <a:rPr lang="es-AR" strike="noStrike">
                <a:latin typeface="Aharoni"/>
              </a:rPr>
              <a:t>común sin tener en cuenta su procedencia.</a:t>
            </a:r>
            <a:endParaRPr/>
          </a:p>
        </p:txBody>
      </p:sp>
      <p:sp>
        <p:nvSpPr>
          <p:cNvPr id="368" name="CustomShape 8"/>
          <p:cNvSpPr/>
          <p:nvPr/>
        </p:nvSpPr>
        <p:spPr>
          <a:xfrm>
            <a:off x="2376000" y="2952000"/>
            <a:ext cx="647640" cy="215640"/>
          </a:xfrm>
          <a:prstGeom prst="leftRightArrow">
            <a:avLst>
              <a:gd name="adj1" fmla="val 4300"/>
              <a:gd name="adj2" fmla="val 5400"/>
            </a:avLst>
          </a:prstGeom>
          <a:solidFill>
            <a:srgbClr val="729fcf"/>
          </a:solidFill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9"/>
          <p:cNvSpPr/>
          <p:nvPr/>
        </p:nvSpPr>
        <p:spPr>
          <a:xfrm>
            <a:off x="2591640" y="504000"/>
            <a:ext cx="360" cy="6263640"/>
          </a:xfrm>
          <a:prstGeom prst="leftRightArrow">
            <a:avLst>
              <a:gd name="adj1" fmla="val 4300"/>
              <a:gd name="adj2" fmla="val 5400"/>
            </a:avLst>
          </a:prstGeom>
          <a:solidFill>
            <a:srgbClr val="729fcf"/>
          </a:solidFill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10"/>
          <p:cNvSpPr/>
          <p:nvPr/>
        </p:nvSpPr>
        <p:spPr>
          <a:xfrm>
            <a:off x="2592000" y="6629040"/>
            <a:ext cx="263520" cy="143640"/>
          </a:xfrm>
          <a:prstGeom prst="leftRightArrow">
            <a:avLst>
              <a:gd name="adj1" fmla="val 4300"/>
              <a:gd name="adj2" fmla="val 5400"/>
            </a:avLst>
          </a:prstGeom>
          <a:solidFill>
            <a:srgbClr val="729fcf"/>
          </a:solidFill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CustomShape 11"/>
          <p:cNvSpPr/>
          <p:nvPr/>
        </p:nvSpPr>
        <p:spPr>
          <a:xfrm>
            <a:off x="2544120" y="360000"/>
            <a:ext cx="407520" cy="143640"/>
          </a:xfrm>
          <a:prstGeom prst="leftRightArrow">
            <a:avLst>
              <a:gd name="adj1" fmla="val 4300"/>
              <a:gd name="adj2" fmla="val 5400"/>
            </a:avLst>
          </a:prstGeom>
          <a:solidFill>
            <a:srgbClr val="729fcf"/>
          </a:solidFill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CustomShape 12"/>
          <p:cNvSpPr/>
          <p:nvPr/>
        </p:nvSpPr>
        <p:spPr>
          <a:xfrm>
            <a:off x="1560240" y="115560"/>
            <a:ext cx="1175400" cy="3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lang="es-AR" strike="noStrike">
                <a:solidFill>
                  <a:srgbClr val="800000"/>
                </a:solidFill>
                <a:latin typeface="Aharoni"/>
              </a:rPr>
              <a:t>RED</a:t>
            </a:r>
            <a:endParaRPr/>
          </a:p>
        </p:txBody>
      </p:sp>
      <p:sp>
        <p:nvSpPr>
          <p:cNvPr id="373" name="CustomShape 13"/>
          <p:cNvSpPr/>
          <p:nvPr/>
        </p:nvSpPr>
        <p:spPr>
          <a:xfrm>
            <a:off x="5603400" y="3305520"/>
            <a:ext cx="2460240" cy="54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lang="es-AR" strike="noStrike">
                <a:solidFill>
                  <a:srgbClr val="800000"/>
                </a:solidFill>
                <a:latin typeface="Aharoni"/>
              </a:rPr>
              <a:t>CONOCIMIENTO</a:t>
            </a:r>
            <a:endParaRPr/>
          </a:p>
        </p:txBody>
      </p:sp>
      <p:pic>
        <p:nvPicPr>
          <p:cNvPr id="374" name="Picture 8" descr=""/>
          <p:cNvPicPr/>
          <p:nvPr/>
        </p:nvPicPr>
        <p:blipFill>
          <a:blip r:embed="rId1"/>
          <a:stretch/>
        </p:blipFill>
        <p:spPr>
          <a:xfrm>
            <a:off x="-720" y="-720"/>
            <a:ext cx="1436040" cy="381960"/>
          </a:xfrm>
          <a:prstGeom prst="rect">
            <a:avLst/>
          </a:prstGeom>
          <a:ln>
            <a:noFill/>
          </a:ln>
        </p:spPr>
      </p:pic>
      <p:sp>
        <p:nvSpPr>
          <p:cNvPr id="375" name="CustomShape 14"/>
          <p:cNvSpPr/>
          <p:nvPr/>
        </p:nvSpPr>
        <p:spPr>
          <a:xfrm>
            <a:off x="9920520" y="86400"/>
            <a:ext cx="2175120" cy="63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2000" strike="noStrike">
                <a:latin typeface="Calibri"/>
              </a:rPr>
              <a:t>Procesos Técnicos</a:t>
            </a:r>
            <a:endParaRPr/>
          </a:p>
          <a:p>
            <a:r>
              <a:rPr lang="es-AR" sz="1639" strike="noStrike">
                <a:latin typeface="Arial"/>
              </a:rPr>
              <a:t>Departamento Tesoro</a:t>
            </a:r>
            <a:endParaRPr/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2160000" y="1368000"/>
            <a:ext cx="7703640" cy="40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1600" strike="noStrike">
                <a:solidFill>
                  <a:srgbClr val="800000"/>
                </a:solidFill>
                <a:latin typeface="Arial Black"/>
              </a:rPr>
              <a:t>El tratamiento documental y control bibliográfico </a:t>
            </a:r>
            <a:endParaRPr/>
          </a:p>
          <a:p>
            <a:r>
              <a:rPr b="1" lang="es-AR" sz="1600" strike="noStrike">
                <a:solidFill>
                  <a:srgbClr val="800000"/>
                </a:solidFill>
                <a:latin typeface="Arial Black"/>
              </a:rPr>
              <a:t>                    </a:t>
            </a:r>
            <a:r>
              <a:rPr b="1" lang="es-AR" sz="1600" strike="noStrike">
                <a:solidFill>
                  <a:srgbClr val="800000"/>
                </a:solidFill>
                <a:latin typeface="Arial Black"/>
              </a:rPr>
              <a:t>de la Colección</a:t>
            </a:r>
            <a:endParaRPr/>
          </a:p>
          <a:p>
            <a:endParaRPr/>
          </a:p>
          <a:p>
            <a:r>
              <a:rPr b="1" lang="es-AR" strike="noStrike">
                <a:solidFill>
                  <a:srgbClr val="002d19"/>
                </a:solidFill>
                <a:latin typeface="Open Sans"/>
              </a:rPr>
              <a:t>Formato de metadatos:  </a:t>
            </a:r>
            <a:r>
              <a:rPr lang="es-AR" strike="noStrike">
                <a:solidFill>
                  <a:srgbClr val="002d19"/>
                </a:solidFill>
                <a:latin typeface="Open Sans"/>
              </a:rPr>
              <a:t>MARC21</a:t>
            </a:r>
            <a:endParaRPr/>
          </a:p>
          <a:p>
            <a:r>
              <a:rPr b="1" lang="es-AR" strike="noStrike">
                <a:solidFill>
                  <a:srgbClr val="002d19"/>
                </a:solidFill>
                <a:latin typeface="Open Sans"/>
              </a:rPr>
              <a:t>Código de catalogación: </a:t>
            </a:r>
            <a:r>
              <a:rPr lang="es-AR" strike="noStrike">
                <a:solidFill>
                  <a:srgbClr val="002d19"/>
                </a:solidFill>
                <a:latin typeface="Open Sans"/>
              </a:rPr>
              <a:t>AACR2 - ISAD G</a:t>
            </a:r>
            <a:endParaRPr/>
          </a:p>
          <a:p>
            <a:r>
              <a:rPr b="1" lang="es-AR" strike="noStrike">
                <a:solidFill>
                  <a:srgbClr val="002d19"/>
                </a:solidFill>
                <a:latin typeface="Open Sans"/>
              </a:rPr>
              <a:t>Niveles de descripción:   </a:t>
            </a:r>
            <a:r>
              <a:rPr lang="es-AR" strike="noStrike">
                <a:solidFill>
                  <a:srgbClr val="002d19"/>
                </a:solidFill>
                <a:latin typeface="Open Sans"/>
              </a:rPr>
              <a:t>AACR Nivel 2</a:t>
            </a:r>
            <a:endParaRPr/>
          </a:p>
          <a:p>
            <a:r>
              <a:rPr b="1" lang="es-AR" strike="noStrike">
                <a:solidFill>
                  <a:srgbClr val="002d19"/>
                </a:solidFill>
                <a:latin typeface="Open Sans"/>
              </a:rPr>
              <a:t>Estándares de tema: </a:t>
            </a:r>
            <a:endParaRPr/>
          </a:p>
          <a:p>
            <a:r>
              <a:rPr lang="es-AR" strike="noStrike">
                <a:solidFill>
                  <a:srgbClr val="002d19"/>
                </a:solidFill>
                <a:latin typeface="Open Sans"/>
              </a:rPr>
              <a:t>División autoridades de BNMM </a:t>
            </a:r>
            <a:endParaRPr/>
          </a:p>
          <a:p>
            <a:r>
              <a:rPr lang="es-AR" strike="noStrike">
                <a:solidFill>
                  <a:srgbClr val="002d19"/>
                </a:solidFill>
                <a:latin typeface="Open Sans"/>
              </a:rPr>
              <a:t>Manual de indización de Procesos Técnicos de BNMM</a:t>
            </a:r>
            <a:endParaRPr/>
          </a:p>
          <a:p>
            <a:r>
              <a:rPr lang="es-AR" strike="noStrike">
                <a:solidFill>
                  <a:srgbClr val="002d19"/>
                </a:solidFill>
                <a:latin typeface="Open Sans"/>
              </a:rPr>
              <a:t> </a:t>
            </a:r>
            <a:r>
              <a:rPr lang="es-AR" strike="noStrike">
                <a:solidFill>
                  <a:srgbClr val="002d19"/>
                </a:solidFill>
                <a:latin typeface="Open Sans"/>
              </a:rPr>
              <a:t>(basado en DDC, LCSH)</a:t>
            </a:r>
            <a:endParaRPr/>
          </a:p>
          <a:p>
            <a:r>
              <a:rPr lang="es-AR" strike="noStrike">
                <a:solidFill>
                  <a:srgbClr val="002d19"/>
                </a:solidFill>
                <a:latin typeface="Open Sans"/>
              </a:rPr>
              <a:t>Tesauro para Materiales Gráficos II: Términos de </a:t>
            </a:r>
            <a:r>
              <a:rPr lang="es-AR" strike="noStrike">
                <a:solidFill>
                  <a:srgbClr val="002d19"/>
                </a:solidFill>
                <a:latin typeface="Open Sans"/>
              </a:rPr>
              <a:t>	</a:t>
            </a:r>
            <a:r>
              <a:rPr lang="es-AR" strike="noStrike">
                <a:solidFill>
                  <a:srgbClr val="002d19"/>
                </a:solidFill>
                <a:latin typeface="Open Sans"/>
              </a:rPr>
              <a:t>Características Físicas y de Género</a:t>
            </a:r>
            <a:endParaRPr/>
          </a:p>
          <a:p>
            <a:r>
              <a:rPr b="1" lang="es-AR" strike="noStrike">
                <a:solidFill>
                  <a:srgbClr val="002d19"/>
                </a:solidFill>
                <a:latin typeface="Open Sans"/>
              </a:rPr>
              <a:t>Normas de autoridad de nombres: </a:t>
            </a:r>
            <a:r>
              <a:rPr lang="es-AR" strike="noStrike">
                <a:solidFill>
                  <a:srgbClr val="000000"/>
                </a:solidFill>
                <a:latin typeface="Open Sans"/>
              </a:rPr>
              <a:t>División autoridades de  BNMM</a:t>
            </a:r>
            <a:endParaRPr/>
          </a:p>
        </p:txBody>
      </p:sp>
      <p:sp>
        <p:nvSpPr>
          <p:cNvPr id="377" name="CustomShape 2"/>
          <p:cNvSpPr/>
          <p:nvPr/>
        </p:nvSpPr>
        <p:spPr>
          <a:xfrm>
            <a:off x="56520" y="14400"/>
            <a:ext cx="2175120" cy="63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2000" strike="noStrike">
                <a:latin typeface="Calibri"/>
              </a:rPr>
              <a:t>Procesos Técnicos</a:t>
            </a:r>
            <a:endParaRPr/>
          </a:p>
          <a:p>
            <a:r>
              <a:rPr lang="es-AR" sz="1639" strike="noStrike">
                <a:latin typeface="Arial"/>
              </a:rPr>
              <a:t>Departamento Tesoro</a:t>
            </a:r>
            <a:endParaRPr/>
          </a:p>
        </p:txBody>
      </p:sp>
      <p:pic>
        <p:nvPicPr>
          <p:cNvPr id="378" name="Picture 8" descr=""/>
          <p:cNvPicPr/>
          <p:nvPr/>
        </p:nvPicPr>
        <p:blipFill>
          <a:blip r:embed="rId1"/>
          <a:stretch/>
        </p:blipFill>
        <p:spPr>
          <a:xfrm>
            <a:off x="10728000" y="49680"/>
            <a:ext cx="1436040" cy="381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9552600" y="2336400"/>
            <a:ext cx="2831400" cy="1047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1500" strike="noStrike">
                <a:solidFill>
                  <a:srgbClr val="000000"/>
                </a:solidFill>
                <a:latin typeface="TimesNewRomanPS-BoldMT"/>
                <a:ea typeface="TimesNewRomanPS-BoldMT"/>
              </a:rPr>
              <a:t>Mapeo datos  (correspondencia) :</a:t>
            </a:r>
            <a:endParaRPr/>
          </a:p>
          <a:p>
            <a:r>
              <a:rPr b="1" lang="es-AR" sz="1500" strike="noStrike">
                <a:solidFill>
                  <a:srgbClr val="000000"/>
                </a:solidFill>
                <a:latin typeface="TimesNewRomanPS-BoldMT"/>
                <a:ea typeface="TimesNewRomanPS-BoldMT"/>
              </a:rPr>
              <a:t> </a:t>
            </a:r>
            <a:endParaRPr/>
          </a:p>
          <a:p>
            <a:r>
              <a:rPr b="1" lang="es-AR" sz="1500" strike="noStrike">
                <a:solidFill>
                  <a:srgbClr val="000000"/>
                </a:solidFill>
                <a:latin typeface="TimesNewRomanPS-BoldMT"/>
                <a:ea typeface="TimesNewRomanPS-BoldMT"/>
              </a:rPr>
              <a:t>AACR2, ISAD(G), MARC</a:t>
            </a:r>
            <a:endParaRPr/>
          </a:p>
        </p:txBody>
      </p:sp>
      <p:graphicFrame>
        <p:nvGraphicFramePr>
          <p:cNvPr id="380" name="Table 2"/>
          <p:cNvGraphicFramePr/>
          <p:nvPr/>
        </p:nvGraphicFramePr>
        <p:xfrm>
          <a:off x="1080000" y="-14760"/>
          <a:ext cx="8423640" cy="6422760"/>
        </p:xfrm>
        <a:graphic>
          <a:graphicData uri="http://schemas.openxmlformats.org/drawingml/2006/table">
            <a:tbl>
              <a:tblPr/>
              <a:tblGrid>
                <a:gridCol w="2209680"/>
                <a:gridCol w="4354200"/>
                <a:gridCol w="1860120"/>
              </a:tblGrid>
              <a:tr h="340200"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ffffff"/>
                          </a:solidFill>
                          <a:latin typeface="Calibri"/>
                        </a:rPr>
                        <a:t>AACR2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ffffff"/>
                          </a:solidFill>
                          <a:latin typeface="Calibri"/>
                        </a:rPr>
                        <a:t>ISAD G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ffffff"/>
                          </a:solidFill>
                          <a:latin typeface="Calibri"/>
                        </a:rPr>
                        <a:t>MARC21</a:t>
                      </a:r>
                      <a:endParaRPr/>
                    </a:p>
                  </a:txBody>
                  <a:tcPr/>
                </a:tc>
              </a:tr>
              <a:tr h="340200"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1 Área de Identificación: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 </a:t>
                      </a:r>
                      <a:endParaRPr/>
                    </a:p>
                  </a:txBody>
                  <a:tcPr/>
                </a:tc>
              </a:tr>
              <a:tr h="657720"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Código de referencia:  identifica de manera </a:t>
                      </a:r>
                      <a:endParaRPr/>
                    </a:p>
                    <a:p>
                      <a:pPr>
                        <a:lnSpc>
                          <a:spcPct val="117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unívoca la colección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 </a:t>
                      </a:r>
                      <a:endParaRPr/>
                    </a:p>
                  </a:txBody>
                  <a:tcPr/>
                </a:tc>
              </a:tr>
              <a:tr h="1090080"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ffffff"/>
                          </a:solidFill>
                          <a:latin typeface="Calibri"/>
                        </a:rPr>
                        <a:t>Área del título y de la </a:t>
                      </a:r>
                      <a:endParaRPr/>
                    </a:p>
                    <a:p>
                      <a:pPr>
                        <a:lnSpc>
                          <a:spcPct val="117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ffffff"/>
                          </a:solidFill>
                          <a:latin typeface="Calibri"/>
                        </a:rPr>
                        <a:t>mención de responsabilidad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Título: distinguir un título formal, que es el que preferente en el  documento, cubierta o de las primeras páginas, de uno atribuido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Campos 2XX</a:t>
                      </a:r>
                      <a:endParaRPr/>
                    </a:p>
                  </a:txBody>
                  <a:tcPr/>
                </a:tc>
              </a:tr>
              <a:tr h="874080"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ffffff"/>
                          </a:solidFill>
                          <a:latin typeface="Calibri"/>
                        </a:rPr>
                        <a:t>Área de la fecha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Fecha(s): fechas extrema</a:t>
                      </a:r>
                      <a:r>
                        <a:rPr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Campo 245  $$ f</a:t>
                      </a:r>
                      <a:endParaRPr/>
                    </a:p>
                    <a:p>
                      <a:pPr>
                        <a:lnSpc>
                          <a:spcPct val="117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Campo 264 $c</a:t>
                      </a:r>
                      <a:endParaRPr/>
                    </a:p>
                  </a:txBody>
                  <a:tcPr/>
                </a:tc>
              </a:tr>
              <a:tr h="1467000"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ffffff"/>
                          </a:solidFill>
                          <a:latin typeface="Calibri"/>
                        </a:rPr>
                        <a:t>Área de la descripción física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Volumen y soporte de la unidad de descripción : cantidad, tamaño o dimensiones,  detalla el </a:t>
                      </a:r>
                      <a:endParaRPr/>
                    </a:p>
                    <a:p>
                      <a:pPr>
                        <a:lnSpc>
                          <a:spcPct val="117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total del volumen físico de los documentos y su </a:t>
                      </a:r>
                      <a:endParaRPr/>
                    </a:p>
                    <a:p>
                      <a:pPr>
                        <a:lnSpc>
                          <a:spcPct val="117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soporte.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Campo 300</a:t>
                      </a:r>
                      <a:endParaRPr/>
                    </a:p>
                  </a:txBody>
                  <a:tcPr/>
                </a:tc>
              </a:tr>
              <a:tr h="1653480"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Nivel de descripción: de la unidad que se </a:t>
                      </a:r>
                      <a:endParaRPr/>
                    </a:p>
                    <a:p>
                      <a:pPr>
                        <a:lnSpc>
                          <a:spcPct val="117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Describe. En este caso es el nivel superior:</a:t>
                      </a:r>
                      <a:endParaRPr/>
                    </a:p>
                    <a:p>
                      <a:pPr>
                        <a:lnSpc>
                          <a:spcPct val="117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 </a:t>
                      </a: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fondo o colección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Campo 351: Organización y arreglo de </a:t>
                      </a:r>
                      <a:endParaRPr/>
                    </a:p>
                    <a:p>
                      <a:pPr>
                        <a:lnSpc>
                          <a:spcPct val="117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1600" strike="noStrike">
                          <a:solidFill>
                            <a:srgbClr val="2f2b20"/>
                          </a:solidFill>
                          <a:latin typeface="Calibri"/>
                        </a:rPr>
                        <a:t>Materiales $$c Nivel jerárquico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1" name="CustomShape 3"/>
          <p:cNvSpPr/>
          <p:nvPr/>
        </p:nvSpPr>
        <p:spPr>
          <a:xfrm>
            <a:off x="7704000" y="1152000"/>
            <a:ext cx="4487760" cy="117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endParaRPr/>
          </a:p>
          <a:p>
            <a:endParaRPr/>
          </a:p>
          <a:p>
            <a:r>
              <a:rPr lang="es-AR" sz="2000" strike="noStrike">
                <a:solidFill>
                  <a:srgbClr val="800000"/>
                </a:solidFill>
                <a:latin typeface="Constantia"/>
                <a:ea typeface="TimesNewRomanPSMT"/>
              </a:rPr>
              <a:t>                            </a:t>
            </a:r>
            <a:r>
              <a:rPr lang="es-AR" sz="2000" strike="noStrike">
                <a:solidFill>
                  <a:srgbClr val="800000"/>
                </a:solidFill>
                <a:latin typeface="Constantia"/>
                <a:ea typeface="TimesNewRomanPSMT"/>
              </a:rPr>
              <a:t>Fondos documentales</a:t>
            </a:r>
            <a:endParaRPr/>
          </a:p>
          <a:p>
            <a:r>
              <a:rPr lang="es-AR" sz="2000" strike="noStrike">
                <a:solidFill>
                  <a:srgbClr val="800000"/>
                </a:solidFill>
                <a:latin typeface="Constantia"/>
                <a:ea typeface="TimesNewRomanPSMT"/>
              </a:rPr>
              <a:t>                                </a:t>
            </a:r>
            <a:r>
              <a:rPr lang="es-AR" sz="2000" strike="noStrike">
                <a:solidFill>
                  <a:srgbClr val="800000"/>
                </a:solidFill>
                <a:latin typeface="Constantia"/>
                <a:ea typeface="TimesNewRomanPSMT"/>
              </a:rPr>
              <a:t>o colecciones</a:t>
            </a:r>
            <a:endParaRPr/>
          </a:p>
        </p:txBody>
      </p:sp>
      <p:pic>
        <p:nvPicPr>
          <p:cNvPr id="382" name="Picture 8" descr=""/>
          <p:cNvPicPr/>
          <p:nvPr/>
        </p:nvPicPr>
        <p:blipFill>
          <a:blip r:embed="rId1"/>
          <a:stretch/>
        </p:blipFill>
        <p:spPr>
          <a:xfrm>
            <a:off x="10728000" y="49680"/>
            <a:ext cx="1436040" cy="381960"/>
          </a:xfrm>
          <a:prstGeom prst="rect">
            <a:avLst/>
          </a:prstGeom>
          <a:ln>
            <a:noFill/>
          </a:ln>
        </p:spPr>
      </p:pic>
      <p:sp>
        <p:nvSpPr>
          <p:cNvPr id="383" name="CustomShape 4"/>
          <p:cNvSpPr/>
          <p:nvPr/>
        </p:nvSpPr>
        <p:spPr>
          <a:xfrm>
            <a:off x="9936000" y="432000"/>
            <a:ext cx="2175120" cy="63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2000" strike="noStrike">
                <a:latin typeface="Calibri"/>
              </a:rPr>
              <a:t>Procesos Técnicos</a:t>
            </a:r>
            <a:endParaRPr/>
          </a:p>
          <a:p>
            <a:r>
              <a:rPr lang="es-AR" sz="1639" strike="noStrike">
                <a:latin typeface="Arial"/>
              </a:rPr>
              <a:t>Departamento Tesoro</a:t>
            </a:r>
            <a:endParaRPr/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ustomShape 1"/>
          <p:cNvSpPr/>
          <p:nvPr/>
        </p:nvSpPr>
        <p:spPr>
          <a:xfrm>
            <a:off x="3782520" y="288000"/>
            <a:ext cx="4065120" cy="36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es-AR" strike="noStrike">
                <a:solidFill>
                  <a:srgbClr val="800000"/>
                </a:solidFill>
                <a:latin typeface="Calibri"/>
              </a:rPr>
              <a:t>Siguientes áreas de descripción en </a:t>
            </a:r>
            <a:r>
              <a:rPr b="1" i="1" lang="es-AR" strike="noStrike">
                <a:solidFill>
                  <a:srgbClr val="800000"/>
                </a:solidFill>
                <a:latin typeface="Calibri"/>
              </a:rPr>
              <a:t>ISAD G</a:t>
            </a:r>
            <a:endParaRPr/>
          </a:p>
        </p:txBody>
      </p:sp>
      <p:pic>
        <p:nvPicPr>
          <p:cNvPr id="385" name="Picture 8" descr=""/>
          <p:cNvPicPr/>
          <p:nvPr/>
        </p:nvPicPr>
        <p:blipFill>
          <a:blip r:embed="rId1"/>
          <a:stretch/>
        </p:blipFill>
        <p:spPr>
          <a:xfrm>
            <a:off x="-720" y="-720"/>
            <a:ext cx="1436040" cy="381960"/>
          </a:xfrm>
          <a:prstGeom prst="rect">
            <a:avLst/>
          </a:prstGeom>
          <a:ln>
            <a:noFill/>
          </a:ln>
        </p:spPr>
      </p:pic>
      <p:sp>
        <p:nvSpPr>
          <p:cNvPr id="386" name="CustomShape 2"/>
          <p:cNvSpPr/>
          <p:nvPr/>
        </p:nvSpPr>
        <p:spPr>
          <a:xfrm>
            <a:off x="9936000" y="14400"/>
            <a:ext cx="2175120" cy="63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2000" strike="noStrike">
                <a:latin typeface="Calibri"/>
              </a:rPr>
              <a:t>Procesos Técnicos</a:t>
            </a:r>
            <a:endParaRPr/>
          </a:p>
          <a:p>
            <a:r>
              <a:rPr lang="es-AR" sz="1639" strike="noStrike">
                <a:latin typeface="Arial"/>
              </a:rPr>
              <a:t>Departamento Tesoro</a:t>
            </a:r>
            <a:endParaRPr/>
          </a:p>
        </p:txBody>
      </p:sp>
      <p:graphicFrame>
        <p:nvGraphicFramePr>
          <p:cNvPr id="387" name="Table 3"/>
          <p:cNvGraphicFramePr/>
          <p:nvPr/>
        </p:nvGraphicFramePr>
        <p:xfrm>
          <a:off x="2725920" y="1080000"/>
          <a:ext cx="7138080" cy="5687640"/>
        </p:xfrm>
        <a:graphic>
          <a:graphicData uri="http://schemas.openxmlformats.org/drawingml/2006/table">
            <a:tbl>
              <a:tblPr/>
              <a:tblGrid>
                <a:gridCol w="7138080"/>
              </a:tblGrid>
              <a:tr h="777960"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2200" strike="noStrike">
                          <a:solidFill>
                            <a:srgbClr val="2f2b20"/>
                          </a:solidFill>
                          <a:latin typeface="Calibri"/>
                        </a:rPr>
                        <a:t>2 Área de Contexto: información relativa al origen y custodia de la unidad descripción</a:t>
                      </a:r>
                      <a:endParaRPr/>
                    </a:p>
                  </a:txBody>
                  <a:tcPr/>
                </a:tc>
              </a:tr>
              <a:tr h="777960"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2200" strike="noStrike">
                          <a:solidFill>
                            <a:srgbClr val="2f2b20"/>
                          </a:solidFill>
                          <a:latin typeface="Calibri"/>
                        </a:rPr>
                        <a:t>3 Área de Contenido y Estructura:  información relativa al objeto y organización de la unidad de descripción</a:t>
                      </a:r>
                      <a:endParaRPr/>
                    </a:p>
                  </a:txBody>
                  <a:tcPr/>
                </a:tc>
              </a:tr>
              <a:tr h="777960"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2200" strike="noStrike">
                          <a:solidFill>
                            <a:srgbClr val="2f2b20"/>
                          </a:solidFill>
                          <a:latin typeface="Calibri"/>
                        </a:rPr>
                        <a:t>4 Área de acceso y Utilización: la información relativa a la accesibilidad de la unidad de descripción</a:t>
                      </a:r>
                      <a:endParaRPr/>
                    </a:p>
                  </a:txBody>
                  <a:tcPr/>
                </a:tc>
              </a:tr>
              <a:tr h="1124280"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2200" strike="noStrike">
                          <a:solidFill>
                            <a:srgbClr val="2f2b20"/>
                          </a:solidFill>
                          <a:latin typeface="Calibri"/>
                        </a:rPr>
                        <a:t>5 Área de Documentación Asociada: información relativa a aquellos documentos que tienen una relación significativa con la unidad de descripción</a:t>
                      </a:r>
                      <a:endParaRPr/>
                    </a:p>
                  </a:txBody>
                  <a:tcPr/>
                </a:tc>
              </a:tr>
              <a:tr h="777960"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2200" strike="noStrike">
                          <a:solidFill>
                            <a:srgbClr val="2f2b20"/>
                          </a:solidFill>
                          <a:latin typeface="Calibri"/>
                        </a:rPr>
                        <a:t>6 Área de Notas: información especial y la que no podido incluirse en ninguna otras áreas.</a:t>
                      </a:r>
                      <a:endParaRPr/>
                    </a:p>
                  </a:txBody>
                  <a:tcPr/>
                </a:tc>
              </a:tr>
              <a:tr h="1124280">
                <a:tc>
                  <a:txBody>
                    <a:bodyPr/>
                    <a:p>
                      <a:pPr>
                        <a:lnSpc>
                          <a:spcPct val="102000"/>
                        </a:lnSpc>
                        <a:buSzPct val="45000"/>
                        <a:buFont typeface="StarSymbol"/>
                        <a:buChar char="l"/>
                      </a:pPr>
                      <a:r>
                        <a:rPr b="1" lang="es-AR" sz="2200" strike="noStrike">
                          <a:solidFill>
                            <a:srgbClr val="2f2b20"/>
                          </a:solidFill>
                          <a:latin typeface="Calibri"/>
                        </a:rPr>
                        <a:t>7 Área de Control de la descripción:  información relativa al cómo, cuándo y quién ha elaborado la descripción archivística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8" name="TextShape 4"/>
          <p:cNvSpPr txBox="1"/>
          <p:nvPr/>
        </p:nvSpPr>
        <p:spPr>
          <a:xfrm>
            <a:off x="3142440" y="1125720"/>
            <a:ext cx="180720" cy="346680"/>
          </a:xfrm>
          <a:prstGeom prst="rect">
            <a:avLst/>
          </a:prstGeom>
          <a:noFill/>
          <a:ln>
            <a:noFill/>
          </a:ln>
        </p:spPr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" descr=""/>
          <p:cNvPicPr/>
          <p:nvPr/>
        </p:nvPicPr>
        <p:blipFill>
          <a:blip r:embed="rId1"/>
          <a:stretch/>
        </p:blipFill>
        <p:spPr>
          <a:xfrm>
            <a:off x="0" y="288000"/>
            <a:ext cx="7703640" cy="6650640"/>
          </a:xfrm>
          <a:prstGeom prst="rect">
            <a:avLst/>
          </a:prstGeom>
          <a:ln>
            <a:noFill/>
          </a:ln>
        </p:spPr>
      </p:pic>
      <p:pic>
        <p:nvPicPr>
          <p:cNvPr id="390" name="Picture 8" descr=""/>
          <p:cNvPicPr/>
          <p:nvPr/>
        </p:nvPicPr>
        <p:blipFill>
          <a:blip r:embed="rId2"/>
          <a:stretch/>
        </p:blipFill>
        <p:spPr>
          <a:xfrm>
            <a:off x="10728000" y="49680"/>
            <a:ext cx="1436040" cy="381960"/>
          </a:xfrm>
          <a:prstGeom prst="rect">
            <a:avLst/>
          </a:prstGeom>
          <a:ln>
            <a:noFill/>
          </a:ln>
        </p:spPr>
      </p:pic>
      <p:sp>
        <p:nvSpPr>
          <p:cNvPr id="391" name="CustomShape 1"/>
          <p:cNvSpPr/>
          <p:nvPr/>
        </p:nvSpPr>
        <p:spPr>
          <a:xfrm>
            <a:off x="9936000" y="432000"/>
            <a:ext cx="2175120" cy="63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2000" strike="noStrike">
                <a:latin typeface="Calibri"/>
              </a:rPr>
              <a:t>Procesos Técnicos</a:t>
            </a:r>
            <a:endParaRPr/>
          </a:p>
          <a:p>
            <a:r>
              <a:rPr lang="es-AR" sz="1639" strike="noStrike">
                <a:latin typeface="Arial"/>
              </a:rPr>
              <a:t>Departamento Tesoro</a:t>
            </a:r>
            <a:endParaRPr/>
          </a:p>
        </p:txBody>
      </p:sp>
      <p:sp>
        <p:nvSpPr>
          <p:cNvPr id="392" name="CustomShape 2"/>
          <p:cNvSpPr/>
          <p:nvPr/>
        </p:nvSpPr>
        <p:spPr>
          <a:xfrm>
            <a:off x="-15480" y="-34560"/>
            <a:ext cx="8223120" cy="55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1639" strike="noStrike">
                <a:latin typeface="Arial"/>
              </a:rPr>
              <a:t>Colección María Magdalena Otamendi de Olaciregui</a:t>
            </a:r>
            <a:endParaRPr/>
          </a:p>
        </p:txBody>
      </p:sp>
      <p:sp>
        <p:nvSpPr>
          <p:cNvPr id="393" name="CustomShape 3"/>
          <p:cNvSpPr/>
          <p:nvPr/>
        </p:nvSpPr>
        <p:spPr>
          <a:xfrm>
            <a:off x="8424000" y="1872000"/>
            <a:ext cx="3455640" cy="60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trike="noStrike">
                <a:solidFill>
                  <a:srgbClr val="800000"/>
                </a:solidFill>
                <a:latin typeface="TimesNewRomanPSMT"/>
                <a:ea typeface="Microsoft YaHei"/>
              </a:rPr>
              <a:t>Organización: </a:t>
            </a:r>
            <a:endParaRPr/>
          </a:p>
          <a:p>
            <a:r>
              <a:rPr b="1" lang="es-AR" strike="noStrike">
                <a:solidFill>
                  <a:srgbClr val="800000"/>
                </a:solidFill>
                <a:latin typeface="TimesNewRomanPSMT"/>
                <a:ea typeface="Microsoft YaHei"/>
              </a:rPr>
              <a:t>Cuadro de clasificación</a:t>
            </a:r>
            <a:endParaRPr/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Picture 2" descr=""/>
          <p:cNvPicPr/>
          <p:nvPr/>
        </p:nvPicPr>
        <p:blipFill>
          <a:blip r:embed="rId1"/>
          <a:stretch/>
        </p:blipFill>
        <p:spPr>
          <a:xfrm>
            <a:off x="792000" y="140760"/>
            <a:ext cx="10819080" cy="6596640"/>
          </a:xfrm>
          <a:prstGeom prst="rect">
            <a:avLst/>
          </a:prstGeom>
          <a:ln>
            <a:noFill/>
          </a:ln>
        </p:spPr>
      </p:pic>
      <p:pic>
        <p:nvPicPr>
          <p:cNvPr id="395" name="Picture 8" descr=""/>
          <p:cNvPicPr/>
          <p:nvPr/>
        </p:nvPicPr>
        <p:blipFill>
          <a:blip r:embed="rId2"/>
          <a:stretch/>
        </p:blipFill>
        <p:spPr>
          <a:xfrm>
            <a:off x="-1080" y="-1080"/>
            <a:ext cx="1436040" cy="381960"/>
          </a:xfrm>
          <a:prstGeom prst="rect">
            <a:avLst/>
          </a:prstGeom>
          <a:ln>
            <a:noFill/>
          </a:ln>
        </p:spPr>
      </p:pic>
      <p:sp>
        <p:nvSpPr>
          <p:cNvPr id="396" name="CustomShape 1"/>
          <p:cNvSpPr/>
          <p:nvPr/>
        </p:nvSpPr>
        <p:spPr>
          <a:xfrm>
            <a:off x="10008000" y="6192000"/>
            <a:ext cx="2175120" cy="63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2000" strike="noStrike">
                <a:latin typeface="Calibri"/>
              </a:rPr>
              <a:t>Procesos Técnicos</a:t>
            </a:r>
            <a:endParaRPr/>
          </a:p>
          <a:p>
            <a:r>
              <a:rPr lang="es-AR" sz="1639" strike="noStrike">
                <a:latin typeface="Arial"/>
              </a:rPr>
              <a:t>Departamento Tesoro</a:t>
            </a:r>
            <a:endParaRPr/>
          </a:p>
        </p:txBody>
      </p:sp>
      <p:sp>
        <p:nvSpPr>
          <p:cNvPr id="397" name="CustomShape 2"/>
          <p:cNvSpPr/>
          <p:nvPr/>
        </p:nvSpPr>
        <p:spPr>
          <a:xfrm>
            <a:off x="7848000" y="2327400"/>
            <a:ext cx="2083680" cy="867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trike="noStrike">
                <a:solidFill>
                  <a:srgbClr val="800000"/>
                </a:solidFill>
                <a:latin typeface="TimesNewRomanPSMT"/>
                <a:ea typeface="TimesNewRomanPSMT"/>
              </a:rPr>
              <a:t>Niveles de descripción y acceso</a:t>
            </a:r>
            <a:endParaRPr/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" descr=""/>
          <p:cNvPicPr/>
          <p:nvPr/>
        </p:nvPicPr>
        <p:blipFill>
          <a:blip r:embed="rId1"/>
          <a:stretch/>
        </p:blipFill>
        <p:spPr>
          <a:xfrm>
            <a:off x="3403800" y="0"/>
            <a:ext cx="4515840" cy="6857280"/>
          </a:xfrm>
          <a:prstGeom prst="rect">
            <a:avLst/>
          </a:prstGeom>
          <a:ln>
            <a:noFill/>
          </a:ln>
        </p:spPr>
      </p:pic>
      <p:pic>
        <p:nvPicPr>
          <p:cNvPr id="399" name="Picture 8" descr=""/>
          <p:cNvPicPr/>
          <p:nvPr/>
        </p:nvPicPr>
        <p:blipFill>
          <a:blip r:embed="rId2"/>
          <a:stretch/>
        </p:blipFill>
        <p:spPr>
          <a:xfrm>
            <a:off x="10727640" y="49320"/>
            <a:ext cx="1436040" cy="381960"/>
          </a:xfrm>
          <a:prstGeom prst="rect">
            <a:avLst/>
          </a:prstGeom>
          <a:ln>
            <a:noFill/>
          </a:ln>
        </p:spPr>
      </p:pic>
      <p:sp>
        <p:nvSpPr>
          <p:cNvPr id="400" name="CustomShape 1"/>
          <p:cNvSpPr/>
          <p:nvPr/>
        </p:nvSpPr>
        <p:spPr>
          <a:xfrm>
            <a:off x="56520" y="86400"/>
            <a:ext cx="2175120" cy="63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2000" strike="noStrike">
                <a:latin typeface="Calibri"/>
              </a:rPr>
              <a:t>Procesos Técnicos</a:t>
            </a:r>
            <a:endParaRPr/>
          </a:p>
          <a:p>
            <a:r>
              <a:rPr lang="es-AR" sz="1639" strike="noStrike">
                <a:latin typeface="Arial"/>
              </a:rPr>
              <a:t>Departamento Tesoro</a:t>
            </a:r>
            <a:endParaRPr/>
          </a:p>
        </p:txBody>
      </p:sp>
      <p:sp>
        <p:nvSpPr>
          <p:cNvPr id="401" name="TextShape 2"/>
          <p:cNvSpPr txBox="1"/>
          <p:nvPr/>
        </p:nvSpPr>
        <p:spPr>
          <a:xfrm>
            <a:off x="8496000" y="2592000"/>
            <a:ext cx="3004560" cy="868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s-AR" strike="noStrike">
                <a:solidFill>
                  <a:srgbClr val="800000"/>
                </a:solidFill>
                <a:latin typeface="Times New Roman"/>
                <a:ea typeface="Times New Roman"/>
              </a:rPr>
              <a:t>Registro</a:t>
            </a:r>
            <a:endParaRPr/>
          </a:p>
          <a:p>
            <a:endParaRPr/>
          </a:p>
          <a:p>
            <a:r>
              <a:rPr b="1" lang="es-AR" strike="noStrike">
                <a:solidFill>
                  <a:srgbClr val="800000"/>
                </a:solidFill>
                <a:latin typeface="Times New Roman"/>
                <a:ea typeface="Times New Roman"/>
              </a:rPr>
              <a:t>MARC21 de  nivel Colección</a:t>
            </a:r>
            <a:endParaRPr/>
          </a:p>
        </p:txBody>
      </p:sp>
      <p:sp>
        <p:nvSpPr>
          <p:cNvPr id="402" name="TextShape 3"/>
          <p:cNvSpPr txBox="1"/>
          <p:nvPr/>
        </p:nvSpPr>
        <p:spPr>
          <a:xfrm>
            <a:off x="8424000" y="4968000"/>
            <a:ext cx="2904120" cy="2423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s-AR" strike="noStrike">
                <a:solidFill>
                  <a:srgbClr val="800000"/>
                </a:solidFill>
                <a:latin typeface="Times New Roman"/>
                <a:ea typeface="Times New Roman"/>
              </a:rPr>
              <a:t>Encabezamientos de materia y</a:t>
            </a:r>
            <a:endParaRPr/>
          </a:p>
          <a:p>
            <a:r>
              <a:rPr b="1" lang="es-AR" strike="noStrike">
                <a:solidFill>
                  <a:srgbClr val="800000"/>
                </a:solidFill>
                <a:latin typeface="Times New Roman"/>
                <a:ea typeface="Times New Roman"/>
              </a:rPr>
              <a:t>De Género/Forma</a:t>
            </a:r>
            <a:endParaRPr/>
          </a:p>
          <a:p>
            <a:endParaRPr/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2761920" y="2356560"/>
            <a:ext cx="5988600" cy="39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s-AR" sz="2000" strike="noStrike">
                <a:solidFill>
                  <a:srgbClr val="000000"/>
                </a:solidFill>
                <a:latin typeface="Calibri"/>
                <a:ea typeface="DejaVu Sans"/>
              </a:rPr>
              <a:t>Nuevos modos de creación y difusión de conocimiento </a:t>
            </a:r>
            <a:endParaRPr/>
          </a:p>
        </p:txBody>
      </p:sp>
      <p:sp>
        <p:nvSpPr>
          <p:cNvPr id="272" name="CustomShape 2"/>
          <p:cNvSpPr/>
          <p:nvPr/>
        </p:nvSpPr>
        <p:spPr>
          <a:xfrm>
            <a:off x="2491560" y="1097640"/>
            <a:ext cx="36828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c00000"/>
                </a:solidFill>
                <a:latin typeface="Arial Black"/>
                <a:ea typeface="DejaVu Sans"/>
              </a:rPr>
              <a:t>COLECCIONES ESPECIALES</a:t>
            </a:r>
            <a:endParaRPr/>
          </a:p>
        </p:txBody>
      </p:sp>
      <p:pic>
        <p:nvPicPr>
          <p:cNvPr id="273" name="Picture 8" descr=""/>
          <p:cNvPicPr/>
          <p:nvPr/>
        </p:nvPicPr>
        <p:blipFill>
          <a:blip r:embed="rId1"/>
          <a:stretch/>
        </p:blipFill>
        <p:spPr>
          <a:xfrm>
            <a:off x="0" y="0"/>
            <a:ext cx="2640600" cy="702720"/>
          </a:xfrm>
          <a:prstGeom prst="rect">
            <a:avLst/>
          </a:prstGeom>
          <a:ln>
            <a:noFill/>
          </a:ln>
        </p:spPr>
      </p:pic>
      <p:sp>
        <p:nvSpPr>
          <p:cNvPr id="274" name="CustomShape 3"/>
          <p:cNvSpPr/>
          <p:nvPr/>
        </p:nvSpPr>
        <p:spPr>
          <a:xfrm>
            <a:off x="3588480" y="1567800"/>
            <a:ext cx="3357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c00000"/>
                </a:solidFill>
                <a:latin typeface="Arial Black"/>
                <a:ea typeface="DejaVu Sans"/>
              </a:rPr>
              <a:t>Departamento de Tesoro </a:t>
            </a:r>
            <a:endParaRPr/>
          </a:p>
        </p:txBody>
      </p:sp>
      <p:sp>
        <p:nvSpPr>
          <p:cNvPr id="275" name="CustomShape 4"/>
          <p:cNvSpPr/>
          <p:nvPr/>
        </p:nvSpPr>
        <p:spPr>
          <a:xfrm>
            <a:off x="475920" y="3512160"/>
            <a:ext cx="10611720" cy="1765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s-AR" sz="2200" strike="noStrike">
                <a:solidFill>
                  <a:srgbClr val="990000"/>
                </a:solidFill>
                <a:latin typeface="Calibri"/>
                <a:ea typeface="DejaVu Sans"/>
              </a:rPr>
              <a:t>Utilizar las herramientas de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AR" sz="2200" strike="noStrike">
                <a:solidFill>
                  <a:srgbClr val="990000"/>
                </a:solidFill>
                <a:latin typeface="Calibri"/>
                <a:ea typeface="DejaVu Sans"/>
              </a:rPr>
              <a:t> </a:t>
            </a:r>
            <a:r>
              <a:rPr lang="es-AR" sz="2200" strike="noStrike">
                <a:solidFill>
                  <a:srgbClr val="990000"/>
                </a:solidFill>
                <a:latin typeface="Arial Black"/>
                <a:ea typeface="DejaVu Sans"/>
              </a:rPr>
              <a:t>descripción bibliotecológica integrada a la archivística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AR" sz="2200" strike="noStrike">
                <a:solidFill>
                  <a:srgbClr val="990000"/>
                </a:solidFill>
                <a:latin typeface="Calibri"/>
                <a:ea typeface="DejaVu Sans"/>
              </a:rPr>
              <a:t> </a:t>
            </a:r>
            <a:r>
              <a:rPr b="1" i="1" lang="es-AR" sz="2200" strike="noStrike">
                <a:solidFill>
                  <a:srgbClr val="990000"/>
                </a:solidFill>
                <a:latin typeface="Calibri"/>
                <a:ea typeface="DejaVu Sans"/>
              </a:rPr>
              <a:t>para un mejor tratamiento documental de nuestras colecciones. </a:t>
            </a: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Picture 8" descr=""/>
          <p:cNvPicPr/>
          <p:nvPr/>
        </p:nvPicPr>
        <p:blipFill>
          <a:blip r:embed="rId1"/>
          <a:stretch/>
        </p:blipFill>
        <p:spPr>
          <a:xfrm>
            <a:off x="10755720" y="49320"/>
            <a:ext cx="1436040" cy="381960"/>
          </a:xfrm>
          <a:prstGeom prst="rect">
            <a:avLst/>
          </a:prstGeom>
          <a:ln>
            <a:noFill/>
          </a:ln>
        </p:spPr>
      </p:pic>
      <p:sp>
        <p:nvSpPr>
          <p:cNvPr id="404" name="CustomShape 1"/>
          <p:cNvSpPr/>
          <p:nvPr/>
        </p:nvSpPr>
        <p:spPr>
          <a:xfrm>
            <a:off x="-15480" y="14400"/>
            <a:ext cx="2175120" cy="63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2000" strike="noStrike">
                <a:latin typeface="Calibri"/>
              </a:rPr>
              <a:t>Procesos Técnicos</a:t>
            </a:r>
            <a:endParaRPr/>
          </a:p>
          <a:p>
            <a:r>
              <a:rPr lang="es-AR" sz="1639" strike="noStrike">
                <a:latin typeface="Arial"/>
              </a:rPr>
              <a:t>Departamento Tesoro</a:t>
            </a:r>
            <a:endParaRPr/>
          </a:p>
        </p:txBody>
      </p:sp>
      <p:sp>
        <p:nvSpPr>
          <p:cNvPr id="405" name="CustomShape 2"/>
          <p:cNvSpPr/>
          <p:nvPr/>
        </p:nvSpPr>
        <p:spPr>
          <a:xfrm>
            <a:off x="1368000" y="1937520"/>
            <a:ext cx="1439640" cy="29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1400" strike="noStrike">
                <a:solidFill>
                  <a:srgbClr val="800000"/>
                </a:solidFill>
                <a:latin typeface="Arial"/>
                <a:ea typeface="Arial"/>
              </a:rPr>
              <a:t>Cabecera</a:t>
            </a:r>
            <a:endParaRPr/>
          </a:p>
        </p:txBody>
      </p:sp>
      <p:sp>
        <p:nvSpPr>
          <p:cNvPr id="406" name="Line 3"/>
          <p:cNvSpPr/>
          <p:nvPr/>
        </p:nvSpPr>
        <p:spPr>
          <a:xfrm flipV="1">
            <a:off x="2376000" y="2044800"/>
            <a:ext cx="1470600" cy="432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407" name="CustomShape 4"/>
          <p:cNvSpPr/>
          <p:nvPr/>
        </p:nvSpPr>
        <p:spPr>
          <a:xfrm>
            <a:off x="0" y="1152000"/>
            <a:ext cx="4103640" cy="99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lang="es-AR" sz="1050" strike="noStrike">
                <a:latin typeface="Arial"/>
              </a:rPr>
              <a:t>Posición 06, Tipo de registro:    </a:t>
            </a:r>
            <a:r>
              <a:rPr b="1" lang="es-AR" sz="1050" strike="noStrike">
                <a:latin typeface="Arial"/>
                <a:ea typeface="Arial"/>
              </a:rPr>
              <a:t>p</a:t>
            </a:r>
            <a:r>
              <a:rPr lang="es-AR" sz="1050" strike="noStrike">
                <a:latin typeface="Arial"/>
                <a:ea typeface="Arial"/>
              </a:rPr>
              <a:t> – Materiales mixtos</a:t>
            </a:r>
            <a:endParaRPr/>
          </a:p>
          <a:p>
            <a:r>
              <a:rPr lang="es-AR" sz="1050" strike="noStrike">
                <a:latin typeface="Arial"/>
                <a:ea typeface="Arial"/>
              </a:rPr>
              <a:t>Posición 07, Nivel bibliográfico: </a:t>
            </a:r>
            <a:r>
              <a:rPr b="1" lang="es-AR" sz="1050" strike="noStrike">
                <a:latin typeface="Arial"/>
                <a:ea typeface="Arial"/>
              </a:rPr>
              <a:t>c</a:t>
            </a:r>
            <a:r>
              <a:rPr lang="es-AR" sz="1050" strike="noStrike">
                <a:latin typeface="Arial"/>
                <a:ea typeface="Arial"/>
              </a:rPr>
              <a:t> – Fondo o colección</a:t>
            </a:r>
            <a:endParaRPr/>
          </a:p>
          <a:p>
            <a:r>
              <a:rPr lang="es-AR" sz="1050" strike="noStrike">
                <a:solidFill>
                  <a:srgbClr val="ffffff"/>
                </a:solidFill>
                <a:latin typeface="Arial"/>
                <a:ea typeface="Arial"/>
              </a:rPr>
              <a:t>Posición 07, Nivel bibliográfico: </a:t>
            </a:r>
            <a:r>
              <a:rPr b="1" lang="es-AR" sz="1050" strike="noStrike">
                <a:solidFill>
                  <a:srgbClr val="ffffff"/>
                </a:solidFill>
                <a:latin typeface="Arial"/>
                <a:ea typeface="Arial"/>
              </a:rPr>
              <a:t>d</a:t>
            </a:r>
            <a:r>
              <a:rPr lang="es-AR" sz="1050" strike="noStrike">
                <a:solidFill>
                  <a:srgbClr val="ffffff"/>
                </a:solidFill>
                <a:latin typeface="Arial"/>
                <a:ea typeface="Arial"/>
              </a:rPr>
              <a:t> – Subunidad o parte </a:t>
            </a:r>
            <a:endParaRPr/>
          </a:p>
          <a:p>
            <a:r>
              <a:rPr lang="es-AR" sz="1050" strike="noStrike">
                <a:solidFill>
                  <a:srgbClr val="ffffff"/>
                </a:solidFill>
                <a:latin typeface="Arial"/>
                <a:ea typeface="Arial"/>
              </a:rPr>
              <a:t>                                                  </a:t>
            </a:r>
            <a:r>
              <a:rPr lang="es-AR" sz="1050" strike="noStrike">
                <a:solidFill>
                  <a:srgbClr val="ffffff"/>
                </a:solidFill>
                <a:latin typeface="Arial"/>
                <a:ea typeface="Arial"/>
              </a:rPr>
              <a:t>de un fondo o una colección</a:t>
            </a:r>
            <a:endParaRPr/>
          </a:p>
          <a:p>
            <a:r>
              <a:rPr lang="es-AR" sz="1050" strike="noStrike">
                <a:solidFill>
                  <a:srgbClr val="ffffff"/>
                </a:solidFill>
                <a:latin typeface="Arial"/>
                <a:ea typeface="Arial"/>
              </a:rPr>
              <a:t>Posición 08, Tipo de control:      </a:t>
            </a:r>
            <a:r>
              <a:rPr b="1" lang="es-AR" sz="1050" strike="noStrike">
                <a:solidFill>
                  <a:srgbClr val="ffffff"/>
                </a:solidFill>
                <a:latin typeface="Arial"/>
                <a:ea typeface="Arial"/>
              </a:rPr>
              <a:t>a</a:t>
            </a:r>
            <a:r>
              <a:rPr lang="es-AR" sz="1050" strike="noStrike">
                <a:solidFill>
                  <a:srgbClr val="ffffff"/>
                </a:solidFill>
                <a:latin typeface="Arial"/>
                <a:ea typeface="Arial"/>
              </a:rPr>
              <a:t> – Archivístico</a:t>
            </a:r>
            <a:endParaRPr/>
          </a:p>
        </p:txBody>
      </p:sp>
      <p:sp>
        <p:nvSpPr>
          <p:cNvPr id="408" name="CustomShape 5"/>
          <p:cNvSpPr/>
          <p:nvPr/>
        </p:nvSpPr>
        <p:spPr>
          <a:xfrm>
            <a:off x="1397160" y="3743640"/>
            <a:ext cx="2807640" cy="349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lang="es-AR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s-AR" strike="noStrike">
                <a:solidFill>
                  <a:srgbClr val="800000"/>
                </a:solidFill>
                <a:latin typeface="Times New Roman"/>
                <a:ea typeface="Times New Roman"/>
              </a:rPr>
              <a:t>Productora </a:t>
            </a:r>
            <a:endParaRPr/>
          </a:p>
        </p:txBody>
      </p:sp>
      <p:sp>
        <p:nvSpPr>
          <p:cNvPr id="409" name="Line 6"/>
          <p:cNvSpPr/>
          <p:nvPr/>
        </p:nvSpPr>
        <p:spPr>
          <a:xfrm flipV="1">
            <a:off x="2633400" y="3888000"/>
            <a:ext cx="1470600" cy="432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pic>
        <p:nvPicPr>
          <p:cNvPr id="410" name="" descr=""/>
          <p:cNvPicPr/>
          <p:nvPr/>
        </p:nvPicPr>
        <p:blipFill>
          <a:blip r:embed="rId2"/>
          <a:stretch/>
        </p:blipFill>
        <p:spPr>
          <a:xfrm>
            <a:off x="4176000" y="1648440"/>
            <a:ext cx="6143760" cy="4543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Picture 8" descr=""/>
          <p:cNvPicPr/>
          <p:nvPr/>
        </p:nvPicPr>
        <p:blipFill>
          <a:blip r:embed="rId1"/>
          <a:stretch/>
        </p:blipFill>
        <p:spPr>
          <a:xfrm>
            <a:off x="10755720" y="49320"/>
            <a:ext cx="1436040" cy="381960"/>
          </a:xfrm>
          <a:prstGeom prst="rect">
            <a:avLst/>
          </a:prstGeom>
          <a:ln>
            <a:noFill/>
          </a:ln>
        </p:spPr>
      </p:pic>
      <p:pic>
        <p:nvPicPr>
          <p:cNvPr id="412" name="" descr=""/>
          <p:cNvPicPr/>
          <p:nvPr/>
        </p:nvPicPr>
        <p:blipFill>
          <a:blip r:embed="rId2"/>
          <a:stretch/>
        </p:blipFill>
        <p:spPr>
          <a:xfrm>
            <a:off x="0" y="72000"/>
            <a:ext cx="4005000" cy="6857280"/>
          </a:xfrm>
          <a:prstGeom prst="rect">
            <a:avLst/>
          </a:prstGeom>
          <a:ln>
            <a:noFill/>
          </a:ln>
        </p:spPr>
      </p:pic>
      <p:pic>
        <p:nvPicPr>
          <p:cNvPr id="413" name="" descr=""/>
          <p:cNvPicPr/>
          <p:nvPr/>
        </p:nvPicPr>
        <p:blipFill>
          <a:blip r:embed="rId3"/>
          <a:stretch/>
        </p:blipFill>
        <p:spPr>
          <a:xfrm>
            <a:off x="5097960" y="1008000"/>
            <a:ext cx="6133680" cy="5324040"/>
          </a:xfrm>
          <a:prstGeom prst="rect">
            <a:avLst/>
          </a:prstGeom>
          <a:ln>
            <a:noFill/>
          </a:ln>
        </p:spPr>
      </p:pic>
      <p:sp>
        <p:nvSpPr>
          <p:cNvPr id="414" name="CustomShape 1"/>
          <p:cNvSpPr/>
          <p:nvPr/>
        </p:nvSpPr>
        <p:spPr>
          <a:xfrm>
            <a:off x="8480520" y="86400"/>
            <a:ext cx="2175120" cy="63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2000" strike="noStrike">
                <a:latin typeface="Calibri"/>
              </a:rPr>
              <a:t>Procesos Técnicos</a:t>
            </a:r>
            <a:endParaRPr/>
          </a:p>
          <a:p>
            <a:r>
              <a:rPr lang="es-AR" sz="1639" strike="noStrike">
                <a:latin typeface="Arial"/>
              </a:rPr>
              <a:t>Departamento Tesoro</a:t>
            </a:r>
            <a:endParaRPr/>
          </a:p>
        </p:txBody>
      </p:sp>
      <p:sp>
        <p:nvSpPr>
          <p:cNvPr id="415" name="TextShape 2"/>
          <p:cNvSpPr txBox="1"/>
          <p:nvPr/>
        </p:nvSpPr>
        <p:spPr>
          <a:xfrm>
            <a:off x="3174480" y="5366880"/>
            <a:ext cx="3161520" cy="867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s-AR" strike="noStrike">
                <a:solidFill>
                  <a:srgbClr val="800000"/>
                </a:solidFill>
                <a:latin typeface="Times New Roman"/>
                <a:ea typeface="Times New Roman"/>
              </a:rPr>
              <a:t>Encabezamientos </a:t>
            </a:r>
            <a:endParaRPr/>
          </a:p>
          <a:p>
            <a:r>
              <a:rPr b="1" lang="es-AR" strike="noStrike">
                <a:solidFill>
                  <a:srgbClr val="800000"/>
                </a:solidFill>
                <a:latin typeface="Times New Roman"/>
                <a:ea typeface="Times New Roman"/>
              </a:rPr>
              <a:t>de materia y</a:t>
            </a:r>
            <a:endParaRPr/>
          </a:p>
          <a:p>
            <a:r>
              <a:rPr b="1" lang="es-AR" strike="noStrike">
                <a:solidFill>
                  <a:srgbClr val="800000"/>
                </a:solidFill>
                <a:latin typeface="Times New Roman"/>
                <a:ea typeface="Times New Roman"/>
              </a:rPr>
              <a:t>de Género/Forma</a:t>
            </a:r>
            <a:endParaRPr/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" descr=""/>
          <p:cNvPicPr/>
          <p:nvPr/>
        </p:nvPicPr>
        <p:blipFill>
          <a:blip r:embed="rId1"/>
          <a:stretch/>
        </p:blipFill>
        <p:spPr>
          <a:xfrm>
            <a:off x="1296000" y="360"/>
            <a:ext cx="8111880" cy="6857280"/>
          </a:xfrm>
          <a:prstGeom prst="rect">
            <a:avLst/>
          </a:prstGeom>
          <a:ln>
            <a:noFill/>
          </a:ln>
        </p:spPr>
      </p:pic>
      <p:pic>
        <p:nvPicPr>
          <p:cNvPr id="417" name="Picture 8" descr=""/>
          <p:cNvPicPr/>
          <p:nvPr/>
        </p:nvPicPr>
        <p:blipFill>
          <a:blip r:embed="rId2"/>
          <a:stretch/>
        </p:blipFill>
        <p:spPr>
          <a:xfrm>
            <a:off x="10755360" y="48960"/>
            <a:ext cx="1436040" cy="381960"/>
          </a:xfrm>
          <a:prstGeom prst="rect">
            <a:avLst/>
          </a:prstGeom>
          <a:ln>
            <a:noFill/>
          </a:ln>
        </p:spPr>
      </p:pic>
      <p:sp>
        <p:nvSpPr>
          <p:cNvPr id="418" name="CustomShape 1"/>
          <p:cNvSpPr/>
          <p:nvPr/>
        </p:nvSpPr>
        <p:spPr>
          <a:xfrm>
            <a:off x="10008000" y="446400"/>
            <a:ext cx="2175120" cy="63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2000" strike="noStrike">
                <a:latin typeface="Calibri"/>
              </a:rPr>
              <a:t>Procesos Técnicos</a:t>
            </a:r>
            <a:endParaRPr/>
          </a:p>
          <a:p>
            <a:r>
              <a:rPr lang="es-AR" sz="1639" strike="noStrike">
                <a:latin typeface="Arial"/>
              </a:rPr>
              <a:t>Departamento Tesoro</a:t>
            </a:r>
            <a:endParaRPr/>
          </a:p>
        </p:txBody>
      </p:sp>
      <p:sp>
        <p:nvSpPr>
          <p:cNvPr id="419" name="CustomShape 2"/>
          <p:cNvSpPr/>
          <p:nvPr/>
        </p:nvSpPr>
        <p:spPr>
          <a:xfrm>
            <a:off x="360000" y="959400"/>
            <a:ext cx="962280" cy="78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1600" strike="noStrike">
                <a:solidFill>
                  <a:srgbClr val="800000"/>
                </a:solidFill>
                <a:latin typeface="TimesNewRomanPSMT"/>
                <a:ea typeface="TimesNewRomanPSMT"/>
              </a:rPr>
              <a:t>Enlaces a las series </a:t>
            </a:r>
            <a:endParaRPr/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" descr=""/>
          <p:cNvPicPr/>
          <p:nvPr/>
        </p:nvPicPr>
        <p:blipFill>
          <a:blip r:embed="rId1"/>
          <a:stretch/>
        </p:blipFill>
        <p:spPr>
          <a:xfrm>
            <a:off x="288000" y="72000"/>
            <a:ext cx="8063640" cy="6733440"/>
          </a:xfrm>
          <a:prstGeom prst="rect">
            <a:avLst/>
          </a:prstGeom>
          <a:ln>
            <a:noFill/>
          </a:ln>
        </p:spPr>
      </p:pic>
      <p:sp>
        <p:nvSpPr>
          <p:cNvPr id="421" name="TextShape 1"/>
          <p:cNvSpPr txBox="1"/>
          <p:nvPr/>
        </p:nvSpPr>
        <p:spPr>
          <a:xfrm>
            <a:off x="9914040" y="4893480"/>
            <a:ext cx="1821960" cy="1010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s-AR" sz="1600" strike="noStrike">
                <a:solidFill>
                  <a:srgbClr val="800000"/>
                </a:solidFill>
                <a:latin typeface="TimesNewRomanPSMT"/>
                <a:ea typeface="TimesNewRomanPSMT"/>
              </a:rPr>
              <a:t>Enlaces a las Unidades documentales: ítems</a:t>
            </a:r>
            <a:endParaRPr/>
          </a:p>
        </p:txBody>
      </p:sp>
      <p:sp>
        <p:nvSpPr>
          <p:cNvPr id="422" name="CustomShape 2"/>
          <p:cNvSpPr/>
          <p:nvPr/>
        </p:nvSpPr>
        <p:spPr>
          <a:xfrm>
            <a:off x="8568000" y="5400000"/>
            <a:ext cx="648000" cy="360"/>
          </a:xfrm>
          <a:prstGeom prst="leftRightArrow">
            <a:avLst>
              <a:gd name="adj1" fmla="val 4300"/>
              <a:gd name="adj2" fmla="val 5400"/>
            </a:avLst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CustomShape 3"/>
          <p:cNvSpPr/>
          <p:nvPr/>
        </p:nvSpPr>
        <p:spPr>
          <a:xfrm>
            <a:off x="8712000" y="5112000"/>
            <a:ext cx="792000" cy="504360"/>
          </a:xfrm>
          <a:prstGeom prst="leftRightArrow">
            <a:avLst>
              <a:gd name="adj1" fmla="val 4300"/>
              <a:gd name="adj2" fmla="val 5400"/>
            </a:avLst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" descr=""/>
          <p:cNvPicPr/>
          <p:nvPr/>
        </p:nvPicPr>
        <p:blipFill>
          <a:blip r:embed="rId1"/>
          <a:stretch/>
        </p:blipFill>
        <p:spPr>
          <a:xfrm>
            <a:off x="2520000" y="0"/>
            <a:ext cx="7487640" cy="6601320"/>
          </a:xfrm>
          <a:prstGeom prst="rect">
            <a:avLst/>
          </a:prstGeom>
          <a:ln>
            <a:noFill/>
          </a:ln>
        </p:spPr>
      </p:pic>
      <p:sp>
        <p:nvSpPr>
          <p:cNvPr id="425" name="TextShape 1"/>
          <p:cNvSpPr txBox="1"/>
          <p:nvPr/>
        </p:nvSpPr>
        <p:spPr>
          <a:xfrm>
            <a:off x="10007640" y="5760000"/>
            <a:ext cx="3957120" cy="550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s-AR" sz="1600" strike="noStrike">
                <a:solidFill>
                  <a:srgbClr val="800000"/>
                </a:solidFill>
                <a:latin typeface="TimesNewRomanPSMT"/>
                <a:ea typeface="TimesNewRomanPSMT"/>
              </a:rPr>
              <a:t>Enlaces a otras</a:t>
            </a:r>
            <a:endParaRPr/>
          </a:p>
          <a:p>
            <a:r>
              <a:rPr b="1" lang="es-AR" sz="1600" strike="noStrike">
                <a:solidFill>
                  <a:srgbClr val="800000"/>
                </a:solidFill>
                <a:latin typeface="TimesNewRomanPSMT"/>
                <a:ea typeface="TimesNewRomanPSMT"/>
              </a:rPr>
              <a:t> </a:t>
            </a:r>
            <a:r>
              <a:rPr b="1" lang="es-AR" sz="1600" strike="noStrike">
                <a:solidFill>
                  <a:srgbClr val="800000"/>
                </a:solidFill>
                <a:latin typeface="TimesNewRomanPSMT"/>
                <a:ea typeface="TimesNewRomanPSMT"/>
              </a:rPr>
              <a:t>unidades</a:t>
            </a:r>
            <a:endParaRPr/>
          </a:p>
        </p:txBody>
      </p:sp>
      <p:sp>
        <p:nvSpPr>
          <p:cNvPr id="426" name="TextShape 2"/>
          <p:cNvSpPr txBox="1"/>
          <p:nvPr/>
        </p:nvSpPr>
        <p:spPr>
          <a:xfrm>
            <a:off x="9794880" y="4935240"/>
            <a:ext cx="3957120" cy="320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s-AR" sz="1600" strike="noStrike">
                <a:solidFill>
                  <a:srgbClr val="800000"/>
                </a:solidFill>
                <a:latin typeface="TimesNewRomanPSMT"/>
                <a:ea typeface="TimesNewRomanPSMT"/>
              </a:rPr>
              <a:t> </a:t>
            </a:r>
            <a:r>
              <a:rPr b="1" lang="es-AR" sz="1600" strike="noStrike">
                <a:solidFill>
                  <a:srgbClr val="800000"/>
                </a:solidFill>
                <a:latin typeface="TimesNewRomanPSMT"/>
                <a:ea typeface="TimesNewRomanPSMT"/>
              </a:rPr>
              <a:t>CONOCIMIENTO</a:t>
            </a:r>
            <a:endParaRPr/>
          </a:p>
        </p:txBody>
      </p:sp>
      <p:sp>
        <p:nvSpPr>
          <p:cNvPr id="427" name="TextShape 3"/>
          <p:cNvSpPr txBox="1"/>
          <p:nvPr/>
        </p:nvSpPr>
        <p:spPr>
          <a:xfrm>
            <a:off x="9936000" y="3279240"/>
            <a:ext cx="3957120" cy="349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s-AR" strike="noStrike">
                <a:solidFill>
                  <a:srgbClr val="800000"/>
                </a:solidFill>
                <a:latin typeface="TimesNewRomanPSMT"/>
                <a:ea typeface="TimesNewRomanPSMT"/>
              </a:rPr>
              <a:t>Descripción óptima</a:t>
            </a:r>
            <a:endParaRPr/>
          </a:p>
        </p:txBody>
      </p:sp>
      <p:sp>
        <p:nvSpPr>
          <p:cNvPr id="428" name="CustomShape 4"/>
          <p:cNvSpPr/>
          <p:nvPr/>
        </p:nvSpPr>
        <p:spPr>
          <a:xfrm>
            <a:off x="10728000" y="3744000"/>
            <a:ext cx="216000" cy="1008000"/>
          </a:xfrm>
          <a:prstGeom prst="downArrow">
            <a:avLst>
              <a:gd name="adj1" fmla="val 16200"/>
              <a:gd name="adj2" fmla="val 5400"/>
            </a:avLst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CustomShape 5"/>
          <p:cNvSpPr/>
          <p:nvPr/>
        </p:nvSpPr>
        <p:spPr>
          <a:xfrm>
            <a:off x="10728000" y="5256000"/>
            <a:ext cx="216000" cy="504000"/>
          </a:xfrm>
          <a:prstGeom prst="downArrow">
            <a:avLst>
              <a:gd name="adj1" fmla="val 16200"/>
              <a:gd name="adj2" fmla="val 5400"/>
            </a:avLst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Picture 8" descr=""/>
          <p:cNvPicPr/>
          <p:nvPr/>
        </p:nvPicPr>
        <p:blipFill>
          <a:blip r:embed="rId1"/>
          <a:stretch/>
        </p:blipFill>
        <p:spPr>
          <a:xfrm>
            <a:off x="10755360" y="48960"/>
            <a:ext cx="1436040" cy="381960"/>
          </a:xfrm>
          <a:prstGeom prst="rect">
            <a:avLst/>
          </a:prstGeom>
          <a:ln>
            <a:noFill/>
          </a:ln>
        </p:spPr>
      </p:pic>
      <p:sp>
        <p:nvSpPr>
          <p:cNvPr id="431" name="CustomShape 1"/>
          <p:cNvSpPr/>
          <p:nvPr/>
        </p:nvSpPr>
        <p:spPr>
          <a:xfrm>
            <a:off x="56520" y="14400"/>
            <a:ext cx="2175120" cy="63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2000" strike="noStrike">
                <a:latin typeface="Calibri"/>
              </a:rPr>
              <a:t>Procesos Técnicos</a:t>
            </a:r>
            <a:endParaRPr/>
          </a:p>
          <a:p>
            <a:r>
              <a:rPr lang="es-AR" sz="1639" strike="noStrike">
                <a:latin typeface="Arial"/>
              </a:rPr>
              <a:t>Departamento Tesoro</a:t>
            </a:r>
            <a:endParaRPr/>
          </a:p>
        </p:txBody>
      </p:sp>
      <p:pic>
        <p:nvPicPr>
          <p:cNvPr id="432" name="" descr=""/>
          <p:cNvPicPr/>
          <p:nvPr/>
        </p:nvPicPr>
        <p:blipFill>
          <a:blip r:embed="rId2"/>
          <a:stretch/>
        </p:blipFill>
        <p:spPr>
          <a:xfrm>
            <a:off x="403560" y="864000"/>
            <a:ext cx="11574720" cy="5868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" descr=""/>
          <p:cNvPicPr/>
          <p:nvPr/>
        </p:nvPicPr>
        <p:blipFill>
          <a:blip r:embed="rId1"/>
          <a:stretch/>
        </p:blipFill>
        <p:spPr>
          <a:xfrm>
            <a:off x="2969280" y="1192320"/>
            <a:ext cx="6443640" cy="4484520"/>
          </a:xfrm>
          <a:prstGeom prst="rect">
            <a:avLst/>
          </a:prstGeom>
          <a:ln>
            <a:noFill/>
          </a:ln>
        </p:spPr>
      </p:pic>
      <p:pic>
        <p:nvPicPr>
          <p:cNvPr id="434" name="Picture 8" descr=""/>
          <p:cNvPicPr/>
          <p:nvPr/>
        </p:nvPicPr>
        <p:blipFill>
          <a:blip r:embed="rId2"/>
          <a:stretch/>
        </p:blipFill>
        <p:spPr>
          <a:xfrm>
            <a:off x="10755360" y="48960"/>
            <a:ext cx="1436040" cy="381960"/>
          </a:xfrm>
          <a:prstGeom prst="rect">
            <a:avLst/>
          </a:prstGeom>
          <a:ln>
            <a:noFill/>
          </a:ln>
        </p:spPr>
      </p:pic>
      <p:sp>
        <p:nvSpPr>
          <p:cNvPr id="435" name="TextShape 1"/>
          <p:cNvSpPr txBox="1"/>
          <p:nvPr/>
        </p:nvSpPr>
        <p:spPr>
          <a:xfrm>
            <a:off x="45720" y="11520"/>
            <a:ext cx="2186280" cy="636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s-AR" sz="2000" strike="noStrike">
                <a:latin typeface="Calibri"/>
              </a:rPr>
              <a:t>Procesos Técnicos</a:t>
            </a:r>
            <a:endParaRPr/>
          </a:p>
          <a:p>
            <a:r>
              <a:rPr lang="es-AR" sz="1639" strike="noStrike">
                <a:latin typeface="Arial"/>
              </a:rPr>
              <a:t>Departamento Tesoro</a:t>
            </a:r>
            <a:endParaRPr/>
          </a:p>
        </p:txBody>
      </p:sp>
      <p:sp>
        <p:nvSpPr>
          <p:cNvPr id="436" name="TextShape 2"/>
          <p:cNvSpPr txBox="1"/>
          <p:nvPr/>
        </p:nvSpPr>
        <p:spPr>
          <a:xfrm>
            <a:off x="4494600" y="599400"/>
            <a:ext cx="5801400" cy="608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s-AR" strike="noStrike">
                <a:solidFill>
                  <a:srgbClr val="800000"/>
                </a:solidFill>
                <a:latin typeface="TimesNewRomanPSMT"/>
                <a:ea typeface="TimesNewRomanPSMT"/>
              </a:rPr>
              <a:t>Cinta del barco alemán Admiral Graf Spee</a:t>
            </a:r>
            <a:endParaRPr/>
          </a:p>
          <a:p>
            <a:r>
              <a:rPr b="1" lang="es-AR" strike="noStrike">
                <a:solidFill>
                  <a:srgbClr val="800000"/>
                </a:solidFill>
                <a:latin typeface="TimesNewRomanPSMT"/>
                <a:ea typeface="TimesNewRomanPSMT"/>
              </a:rPr>
              <a:t> </a:t>
            </a:r>
            <a:r>
              <a:rPr b="1" lang="es-AR" strike="noStrike">
                <a:solidFill>
                  <a:srgbClr val="800000"/>
                </a:solidFill>
                <a:latin typeface="TimesNewRomanPSMT"/>
                <a:ea typeface="TimesNewRomanPSMT"/>
              </a:rPr>
              <a:t>y otros</a:t>
            </a:r>
            <a:endParaRPr/>
          </a:p>
        </p:txBody>
      </p:sp>
      <p:sp>
        <p:nvSpPr>
          <p:cNvPr id="437" name="TextShape 3"/>
          <p:cNvSpPr txBox="1"/>
          <p:nvPr/>
        </p:nvSpPr>
        <p:spPr>
          <a:xfrm>
            <a:off x="504000" y="1800000"/>
            <a:ext cx="158400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s-AR">
                <a:latin typeface="Arial"/>
              </a:rPr>
              <a:t>Batalla del Río de la Plata</a:t>
            </a:r>
            <a:endParaRPr/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" descr=""/>
          <p:cNvPicPr/>
          <p:nvPr/>
        </p:nvPicPr>
        <p:blipFill>
          <a:blip r:embed="rId1"/>
          <a:stretch/>
        </p:blipFill>
        <p:spPr>
          <a:xfrm>
            <a:off x="2980800" y="1200240"/>
            <a:ext cx="6420600" cy="4468320"/>
          </a:xfrm>
          <a:prstGeom prst="rect">
            <a:avLst/>
          </a:prstGeom>
          <a:ln>
            <a:noFill/>
          </a:ln>
        </p:spPr>
      </p:pic>
      <p:sp>
        <p:nvSpPr>
          <p:cNvPr id="439" name="TextShape 1"/>
          <p:cNvSpPr txBox="1"/>
          <p:nvPr/>
        </p:nvSpPr>
        <p:spPr>
          <a:xfrm>
            <a:off x="3254760" y="648000"/>
            <a:ext cx="6609240" cy="608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s-AR" strike="noStrike">
                <a:solidFill>
                  <a:srgbClr val="800000"/>
                </a:solidFill>
                <a:latin typeface="TimesNewRomanPSMT"/>
                <a:ea typeface="TimesNewRomanPSMT"/>
              </a:rPr>
              <a:t>Cinta de los barcos británicos HMS Ajax y HMS Achilles,</a:t>
            </a:r>
            <a:endParaRPr/>
          </a:p>
          <a:p>
            <a:r>
              <a:rPr b="1" lang="es-AR" strike="noStrike">
                <a:solidFill>
                  <a:srgbClr val="800000"/>
                </a:solidFill>
                <a:latin typeface="TimesNewRomanPSMT"/>
                <a:ea typeface="TimesNewRomanPSMT"/>
              </a:rPr>
              <a:t> </a:t>
            </a:r>
            <a:r>
              <a:rPr b="1" lang="es-AR" strike="noStrike">
                <a:solidFill>
                  <a:srgbClr val="800000"/>
                </a:solidFill>
                <a:latin typeface="TimesNewRomanPSMT"/>
                <a:ea typeface="TimesNewRomanPSMT"/>
              </a:rPr>
              <a:t>y otros</a:t>
            </a:r>
            <a:endParaRPr/>
          </a:p>
        </p:txBody>
      </p:sp>
      <p:sp>
        <p:nvSpPr>
          <p:cNvPr id="440" name="TextShape 2"/>
          <p:cNvSpPr txBox="1"/>
          <p:nvPr/>
        </p:nvSpPr>
        <p:spPr>
          <a:xfrm>
            <a:off x="216000" y="2592000"/>
            <a:ext cx="295128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s-AR">
                <a:latin typeface="Arial"/>
              </a:rPr>
              <a:t>Batalla del</a:t>
            </a:r>
            <a:endParaRPr/>
          </a:p>
          <a:p>
            <a:r>
              <a:rPr b="1" lang="es-AR">
                <a:latin typeface="Arial"/>
              </a:rPr>
              <a:t> </a:t>
            </a:r>
            <a:r>
              <a:rPr b="1" lang="es-AR">
                <a:latin typeface="Arial"/>
              </a:rPr>
              <a:t>Río de la Plata</a:t>
            </a:r>
            <a:endParaRPr/>
          </a:p>
        </p:txBody>
      </p:sp>
      <p:pic>
        <p:nvPicPr>
          <p:cNvPr id="441" name="Picture 8" descr=""/>
          <p:cNvPicPr/>
          <p:nvPr/>
        </p:nvPicPr>
        <p:blipFill>
          <a:blip r:embed="rId2"/>
          <a:stretch/>
        </p:blipFill>
        <p:spPr>
          <a:xfrm>
            <a:off x="10755360" y="48960"/>
            <a:ext cx="1436040" cy="381960"/>
          </a:xfrm>
          <a:prstGeom prst="rect">
            <a:avLst/>
          </a:prstGeom>
          <a:ln>
            <a:noFill/>
          </a:ln>
        </p:spPr>
      </p:pic>
      <p:sp>
        <p:nvSpPr>
          <p:cNvPr id="442" name="TextShape 3"/>
          <p:cNvSpPr txBox="1"/>
          <p:nvPr/>
        </p:nvSpPr>
        <p:spPr>
          <a:xfrm>
            <a:off x="46080" y="11520"/>
            <a:ext cx="2186280" cy="636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s-AR" sz="2000" strike="noStrike">
                <a:latin typeface="Calibri"/>
              </a:rPr>
              <a:t>Procesos Técnicos</a:t>
            </a:r>
            <a:endParaRPr/>
          </a:p>
          <a:p>
            <a:r>
              <a:rPr lang="es-AR" sz="1639" strike="noStrike">
                <a:latin typeface="Arial"/>
              </a:rPr>
              <a:t>Departamento Tesoro</a:t>
            </a:r>
            <a:endParaRPr/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extShape 1"/>
          <p:cNvSpPr txBox="1"/>
          <p:nvPr/>
        </p:nvSpPr>
        <p:spPr>
          <a:xfrm>
            <a:off x="45720" y="83520"/>
            <a:ext cx="2186280" cy="636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s-AR" sz="2000" strike="noStrike">
                <a:latin typeface="Calibri"/>
              </a:rPr>
              <a:t>Procesos Técnicos</a:t>
            </a:r>
            <a:endParaRPr/>
          </a:p>
          <a:p>
            <a:r>
              <a:rPr lang="es-AR" sz="1639" strike="noStrike">
                <a:latin typeface="Arial"/>
              </a:rPr>
              <a:t>Departamento Tesoro</a:t>
            </a:r>
            <a:endParaRPr/>
          </a:p>
        </p:txBody>
      </p:sp>
      <p:pic>
        <p:nvPicPr>
          <p:cNvPr id="444" name="Picture 8" descr=""/>
          <p:cNvPicPr/>
          <p:nvPr/>
        </p:nvPicPr>
        <p:blipFill>
          <a:blip r:embed="rId1"/>
          <a:stretch/>
        </p:blipFill>
        <p:spPr>
          <a:xfrm>
            <a:off x="10755360" y="48960"/>
            <a:ext cx="1436040" cy="381960"/>
          </a:xfrm>
          <a:prstGeom prst="rect">
            <a:avLst/>
          </a:prstGeom>
          <a:ln>
            <a:noFill/>
          </a:ln>
        </p:spPr>
      </p:pic>
      <p:pic>
        <p:nvPicPr>
          <p:cNvPr id="445" name="" descr=""/>
          <p:cNvPicPr/>
          <p:nvPr/>
        </p:nvPicPr>
        <p:blipFill>
          <a:blip r:embed="rId2"/>
          <a:stretch/>
        </p:blipFill>
        <p:spPr>
          <a:xfrm>
            <a:off x="384480" y="924480"/>
            <a:ext cx="8687520" cy="5267520"/>
          </a:xfrm>
          <a:prstGeom prst="rect">
            <a:avLst/>
          </a:prstGeom>
          <a:ln>
            <a:noFill/>
          </a:ln>
        </p:spPr>
      </p:pic>
      <p:pic>
        <p:nvPicPr>
          <p:cNvPr id="446" name="" descr=""/>
          <p:cNvPicPr/>
          <p:nvPr/>
        </p:nvPicPr>
        <p:blipFill>
          <a:blip r:embed="rId3"/>
          <a:stretch/>
        </p:blipFill>
        <p:spPr>
          <a:xfrm>
            <a:off x="5759640" y="5976000"/>
            <a:ext cx="5472360" cy="576000"/>
          </a:xfrm>
          <a:prstGeom prst="rect">
            <a:avLst/>
          </a:prstGeom>
          <a:ln>
            <a:noFill/>
          </a:ln>
        </p:spPr>
      </p:pic>
      <p:sp>
        <p:nvSpPr>
          <p:cNvPr id="447" name="TextShape 2"/>
          <p:cNvSpPr txBox="1"/>
          <p:nvPr/>
        </p:nvSpPr>
        <p:spPr>
          <a:xfrm>
            <a:off x="9216000" y="1008000"/>
            <a:ext cx="2976120" cy="2620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s-AR" sz="1600">
                <a:solidFill>
                  <a:srgbClr val="800000"/>
                </a:solidFill>
                <a:latin typeface="TimesNewRomanPSMT"/>
              </a:rPr>
              <a:t>Colección María Magdalena Otamendi de Olaciregui</a:t>
            </a:r>
            <a:endParaRPr/>
          </a:p>
          <a:p>
            <a:endParaRPr/>
          </a:p>
          <a:p>
            <a:r>
              <a:rPr b="1" lang="es-AR" sz="1600">
                <a:solidFill>
                  <a:srgbClr val="800000"/>
                </a:solidFill>
                <a:latin typeface="TimesNewRomanPSMT"/>
              </a:rPr>
              <a:t>1. Exlibris</a:t>
            </a:r>
            <a:endParaRPr/>
          </a:p>
          <a:p>
            <a:r>
              <a:rPr b="1" lang="es-AR" sz="1600">
                <a:solidFill>
                  <a:srgbClr val="800000"/>
                </a:solidFill>
                <a:latin typeface="TimesNewRomanPSMT"/>
              </a:rPr>
              <a:t>     </a:t>
            </a:r>
            <a:r>
              <a:rPr b="1" lang="es-AR" sz="1600">
                <a:solidFill>
                  <a:srgbClr val="800000"/>
                </a:solidFill>
                <a:latin typeface="TimesNewRomanPSMT"/>
              </a:rPr>
              <a:t>1.2. Obras originales       </a:t>
            </a:r>
            <a:endParaRPr/>
          </a:p>
          <a:p>
            <a:r>
              <a:rPr b="1" lang="es-AR" sz="1600">
                <a:solidFill>
                  <a:srgbClr val="800000"/>
                </a:solidFill>
                <a:latin typeface="TimesNewRomanPSMT"/>
              </a:rPr>
              <a:t>            </a:t>
            </a:r>
            <a:r>
              <a:rPr b="1" lang="es-AR" sz="1600">
                <a:solidFill>
                  <a:srgbClr val="800000"/>
                </a:solidFill>
                <a:latin typeface="TimesNewRomanPSMT"/>
              </a:rPr>
              <a:t>Propias</a:t>
            </a:r>
            <a:endParaRPr/>
          </a:p>
          <a:p>
            <a:endParaRPr/>
          </a:p>
          <a:p>
            <a:r>
              <a:rPr lang="es-AR" sz="1600">
                <a:latin typeface="TimesNewRomanPSMT"/>
              </a:rPr>
              <a:t>Exlibris de María Magdalena Otamendi de Olaciregui</a:t>
            </a:r>
            <a:endParaRPr/>
          </a:p>
          <a:p>
            <a:endParaRPr/>
          </a:p>
          <a:p>
            <a:endParaRPr/>
          </a:p>
        </p:txBody>
      </p:sp>
      <p:sp>
        <p:nvSpPr>
          <p:cNvPr id="448" name="CustomShape 3"/>
          <p:cNvSpPr/>
          <p:nvPr/>
        </p:nvSpPr>
        <p:spPr>
          <a:xfrm>
            <a:off x="8496000" y="1800000"/>
            <a:ext cx="648000" cy="144000"/>
          </a:xfrm>
          <a:prstGeom prst="notchedRightArrow">
            <a:avLst>
              <a:gd name="adj1" fmla="val 16200"/>
              <a:gd name="adj2" fmla="val 5400"/>
            </a:avLst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extShape 1"/>
          <p:cNvSpPr txBox="1"/>
          <p:nvPr/>
        </p:nvSpPr>
        <p:spPr>
          <a:xfrm>
            <a:off x="72000" y="83520"/>
            <a:ext cx="2186280" cy="636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s-AR" sz="2000" strike="noStrike">
                <a:latin typeface="Calibri"/>
              </a:rPr>
              <a:t>Procesos Técnicos</a:t>
            </a:r>
            <a:endParaRPr/>
          </a:p>
          <a:p>
            <a:r>
              <a:rPr lang="es-AR" sz="1639" strike="noStrike">
                <a:latin typeface="Arial"/>
              </a:rPr>
              <a:t>Departamento Tesoro</a:t>
            </a:r>
            <a:endParaRPr/>
          </a:p>
        </p:txBody>
      </p:sp>
      <p:pic>
        <p:nvPicPr>
          <p:cNvPr id="450" name="Picture 8" descr=""/>
          <p:cNvPicPr/>
          <p:nvPr/>
        </p:nvPicPr>
        <p:blipFill>
          <a:blip r:embed="rId1"/>
          <a:stretch/>
        </p:blipFill>
        <p:spPr>
          <a:xfrm>
            <a:off x="10755360" y="48960"/>
            <a:ext cx="1436040" cy="381960"/>
          </a:xfrm>
          <a:prstGeom prst="rect">
            <a:avLst/>
          </a:prstGeom>
          <a:ln>
            <a:noFill/>
          </a:ln>
        </p:spPr>
      </p:pic>
      <p:pic>
        <p:nvPicPr>
          <p:cNvPr id="451" name="" descr=""/>
          <p:cNvPicPr/>
          <p:nvPr/>
        </p:nvPicPr>
        <p:blipFill>
          <a:blip r:embed="rId2"/>
          <a:stretch/>
        </p:blipFill>
        <p:spPr>
          <a:xfrm>
            <a:off x="1251000" y="360"/>
            <a:ext cx="9880560" cy="6857640"/>
          </a:xfrm>
          <a:prstGeom prst="rect">
            <a:avLst/>
          </a:prstGeom>
          <a:ln>
            <a:noFill/>
          </a:ln>
        </p:spPr>
      </p:pic>
      <p:sp>
        <p:nvSpPr>
          <p:cNvPr id="452" name="TextShape 2"/>
          <p:cNvSpPr txBox="1"/>
          <p:nvPr/>
        </p:nvSpPr>
        <p:spPr>
          <a:xfrm>
            <a:off x="72000" y="2880000"/>
            <a:ext cx="4968000" cy="4536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endParaRPr/>
          </a:p>
          <a:p>
            <a:r>
              <a:rPr b="1" lang="es-AR" sz="1600">
                <a:latin typeface="TimesNewRomanPSMT"/>
              </a:rPr>
              <a:t> </a:t>
            </a:r>
            <a:endParaRPr/>
          </a:p>
          <a:p>
            <a:endParaRPr/>
          </a:p>
          <a:p>
            <a:r>
              <a:rPr b="1" lang="es-AR" sz="1600">
                <a:solidFill>
                  <a:srgbClr val="800000"/>
                </a:solidFill>
                <a:latin typeface="TimesNewRomanPSMT"/>
              </a:rPr>
              <a:t>Colección María Magdalena</a:t>
            </a:r>
            <a:endParaRPr/>
          </a:p>
          <a:p>
            <a:r>
              <a:rPr b="1" lang="es-AR" sz="1600">
                <a:solidFill>
                  <a:srgbClr val="800000"/>
                </a:solidFill>
                <a:latin typeface="TimesNewRomanPSMT"/>
              </a:rPr>
              <a:t> </a:t>
            </a:r>
            <a:r>
              <a:rPr b="1" lang="es-AR" sz="1600">
                <a:solidFill>
                  <a:srgbClr val="800000"/>
                </a:solidFill>
                <a:latin typeface="TimesNewRomanPSMT"/>
              </a:rPr>
              <a:t>Otamendi de Olaciregui</a:t>
            </a:r>
            <a:endParaRPr/>
          </a:p>
          <a:p>
            <a:r>
              <a:rPr b="1" lang="es-AR" sz="1600">
                <a:solidFill>
                  <a:srgbClr val="800000"/>
                </a:solidFill>
                <a:latin typeface="TimesNewRomanPSMT"/>
              </a:rPr>
              <a:t>1. Exlibris</a:t>
            </a:r>
            <a:endParaRPr/>
          </a:p>
          <a:p>
            <a:r>
              <a:rPr b="1" lang="es-AR" sz="1600">
                <a:solidFill>
                  <a:srgbClr val="800000"/>
                </a:solidFill>
                <a:latin typeface="TimesNewRomanPSMT"/>
              </a:rPr>
              <a:t>     </a:t>
            </a:r>
            <a:r>
              <a:rPr b="1" lang="es-AR" sz="1600">
                <a:solidFill>
                  <a:srgbClr val="800000"/>
                </a:solidFill>
                <a:latin typeface="TimesNewRomanPSMT"/>
              </a:rPr>
              <a:t>1.2. Obras originales propias</a:t>
            </a:r>
            <a:endParaRPr/>
          </a:p>
          <a:p>
            <a:r>
              <a:rPr lang="es-AR" sz="1600">
                <a:latin typeface="TimesNewRomanPSMT"/>
              </a:rPr>
              <a:t>      </a:t>
            </a:r>
            <a:r>
              <a:rPr lang="es-AR" sz="1600">
                <a:latin typeface="TimesNewRomanPSMT"/>
              </a:rPr>
              <a:t>Exlibris de María Magdalena </a:t>
            </a:r>
            <a:endParaRPr/>
          </a:p>
          <a:p>
            <a:r>
              <a:rPr lang="es-AR" sz="1600">
                <a:latin typeface="TimesNewRomanPSMT"/>
              </a:rPr>
              <a:t>            </a:t>
            </a:r>
            <a:r>
              <a:rPr lang="es-AR" sz="1600">
                <a:latin typeface="TimesNewRomanPSMT"/>
              </a:rPr>
              <a:t>Otamendi de Olaciregui</a:t>
            </a:r>
            <a:endParaRPr/>
          </a:p>
          <a:p>
            <a:endParaRPr/>
          </a:p>
          <a:p>
            <a:endParaRPr/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icture 1" descr=""/>
          <p:cNvPicPr/>
          <p:nvPr/>
        </p:nvPicPr>
        <p:blipFill>
          <a:blip r:embed="rId1"/>
          <a:stretch/>
        </p:blipFill>
        <p:spPr>
          <a:xfrm>
            <a:off x="0" y="18000"/>
            <a:ext cx="12191400" cy="6958080"/>
          </a:xfrm>
          <a:prstGeom prst="rect">
            <a:avLst/>
          </a:prstGeom>
          <a:ln>
            <a:noFill/>
          </a:ln>
        </p:spPr>
      </p:pic>
      <p:sp>
        <p:nvSpPr>
          <p:cNvPr id="277" name="CustomShape 1"/>
          <p:cNvSpPr/>
          <p:nvPr/>
        </p:nvSpPr>
        <p:spPr>
          <a:xfrm>
            <a:off x="1913040" y="1733400"/>
            <a:ext cx="5547600" cy="158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2f2b20"/>
                </a:solidFill>
                <a:latin typeface="Calibri"/>
                <a:ea typeface="Microsoft YaHei"/>
              </a:rPr>
              <a:t>que comparten características de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es-AR" sz="2000" strike="noStrike">
                <a:solidFill>
                  <a:srgbClr val="2f2b20"/>
                </a:solidFill>
                <a:latin typeface="Calibri"/>
                <a:ea typeface="Microsoft YaHei"/>
              </a:rPr>
              <a:t>antigüedad,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es-AR" sz="2000" strike="noStrike">
                <a:solidFill>
                  <a:srgbClr val="2f2b20"/>
                </a:solidFill>
                <a:latin typeface="Calibri"/>
                <a:ea typeface="Microsoft YaHei"/>
              </a:rPr>
              <a:t>rareza,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es-AR" sz="2000" strike="noStrike">
                <a:solidFill>
                  <a:srgbClr val="2f2b20"/>
                </a:solidFill>
                <a:latin typeface="Calibri"/>
                <a:ea typeface="Microsoft YaHei"/>
              </a:rPr>
              <a:t>lujo, o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es-AR" sz="2000" strike="noStrike">
                <a:solidFill>
                  <a:srgbClr val="2f2b20"/>
                </a:solidFill>
                <a:latin typeface="Calibri"/>
                <a:ea typeface="Microsoft YaHei"/>
              </a:rPr>
              <a:t>valor histórico y cultural. </a:t>
            </a:r>
            <a:endParaRPr/>
          </a:p>
        </p:txBody>
      </p:sp>
      <p:sp>
        <p:nvSpPr>
          <p:cNvPr id="278" name="CustomShape 2"/>
          <p:cNvSpPr/>
          <p:nvPr/>
        </p:nvSpPr>
        <p:spPr>
          <a:xfrm>
            <a:off x="1992240" y="692280"/>
            <a:ext cx="4028400" cy="140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z="2400" strike="noStrike">
                <a:solidFill>
                  <a:srgbClr val="c00000"/>
                </a:solidFill>
                <a:latin typeface="Calibri"/>
                <a:ea typeface="Microsoft YaHei"/>
              </a:rPr>
              <a:t>Departamento de Tesoro </a:t>
            </a:r>
            <a:endParaRPr/>
          </a:p>
          <a:p>
            <a:pPr algn="ctr">
              <a:lnSpc>
                <a:spcPct val="100000"/>
              </a:lnSpc>
            </a:pPr>
            <a:r>
              <a:rPr lang="es-AR" sz="2400" strike="noStrike">
                <a:solidFill>
                  <a:srgbClr val="2f2b20"/>
                </a:solidFill>
                <a:latin typeface="Calibri"/>
                <a:ea typeface="Microsoft YaHei"/>
              </a:rPr>
              <a:t>Reúne </a:t>
            </a:r>
            <a:r>
              <a:rPr lang="es-AR" sz="2400" strike="noStrike">
                <a:solidFill>
                  <a:srgbClr val="c00000"/>
                </a:solidFill>
                <a:latin typeface="Calibri"/>
                <a:ea typeface="Microsoft YaHei"/>
              </a:rPr>
              <a:t>COLECCIONES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79" name="Picture 4" descr=""/>
          <p:cNvPicPr/>
          <p:nvPr/>
        </p:nvPicPr>
        <p:blipFill>
          <a:blip r:embed="rId2"/>
          <a:stretch/>
        </p:blipFill>
        <p:spPr>
          <a:xfrm rot="20820000">
            <a:off x="3349800" y="3549240"/>
            <a:ext cx="2640960" cy="2640960"/>
          </a:xfrm>
          <a:prstGeom prst="rect">
            <a:avLst/>
          </a:prstGeom>
          <a:ln>
            <a:noFill/>
          </a:ln>
        </p:spPr>
      </p:pic>
      <p:sp>
        <p:nvSpPr>
          <p:cNvPr id="280" name="CustomShape 3"/>
          <p:cNvSpPr/>
          <p:nvPr/>
        </p:nvSpPr>
        <p:spPr>
          <a:xfrm>
            <a:off x="6743880" y="3456000"/>
            <a:ext cx="172980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4"/>
          <p:cNvSpPr/>
          <p:nvPr/>
        </p:nvSpPr>
        <p:spPr>
          <a:xfrm>
            <a:off x="6240600" y="1989000"/>
            <a:ext cx="295200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2" name="Picture 7" descr=""/>
          <p:cNvPicPr/>
          <p:nvPr/>
        </p:nvPicPr>
        <p:blipFill>
          <a:blip r:embed="rId3"/>
          <a:stretch/>
        </p:blipFill>
        <p:spPr>
          <a:xfrm>
            <a:off x="5883120" y="1308960"/>
            <a:ext cx="2066040" cy="2805840"/>
          </a:xfrm>
          <a:prstGeom prst="rect">
            <a:avLst/>
          </a:prstGeom>
          <a:ln>
            <a:noFill/>
          </a:ln>
        </p:spPr>
      </p:pic>
      <p:pic>
        <p:nvPicPr>
          <p:cNvPr id="283" name="Picture 8" descr=""/>
          <p:cNvPicPr/>
          <p:nvPr/>
        </p:nvPicPr>
        <p:blipFill>
          <a:blip r:embed="rId4"/>
          <a:stretch/>
        </p:blipFill>
        <p:spPr>
          <a:xfrm>
            <a:off x="10667880" y="16200"/>
            <a:ext cx="1436040" cy="381960"/>
          </a:xfrm>
          <a:prstGeom prst="rect">
            <a:avLst/>
          </a:prstGeom>
          <a:ln>
            <a:noFill/>
          </a:ln>
        </p:spPr>
      </p:pic>
      <p:sp>
        <p:nvSpPr>
          <p:cNvPr id="284" name="CustomShape 5"/>
          <p:cNvSpPr/>
          <p:nvPr/>
        </p:nvSpPr>
        <p:spPr>
          <a:xfrm>
            <a:off x="10056960" y="5734080"/>
            <a:ext cx="6105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ffffff"/>
                </a:solidFill>
                <a:latin typeface="Calibri"/>
                <a:ea typeface="Microsoft YaHei"/>
              </a:rPr>
              <a:t>TES</a:t>
            </a:r>
            <a:endParaRPr/>
          </a:p>
        </p:txBody>
      </p:sp>
      <p:pic>
        <p:nvPicPr>
          <p:cNvPr id="285" name="Picture 10" descr=""/>
          <p:cNvPicPr/>
          <p:nvPr/>
        </p:nvPicPr>
        <p:blipFill>
          <a:blip r:embed="rId5"/>
          <a:stretch/>
        </p:blipFill>
        <p:spPr>
          <a:xfrm>
            <a:off x="8555400" y="4288320"/>
            <a:ext cx="1704240" cy="2083680"/>
          </a:xfrm>
          <a:prstGeom prst="rect">
            <a:avLst/>
          </a:prstGeom>
          <a:ln>
            <a:noFill/>
          </a:ln>
        </p:spPr>
      </p:pic>
      <p:pic>
        <p:nvPicPr>
          <p:cNvPr id="286" name="Picture 11" descr=""/>
          <p:cNvPicPr/>
          <p:nvPr/>
        </p:nvPicPr>
        <p:blipFill>
          <a:blip r:embed="rId6"/>
          <a:stretch/>
        </p:blipFill>
        <p:spPr>
          <a:xfrm rot="21240000">
            <a:off x="8156520" y="1326240"/>
            <a:ext cx="1874160" cy="2871000"/>
          </a:xfrm>
          <a:prstGeom prst="rect">
            <a:avLst/>
          </a:prstGeom>
          <a:ln>
            <a:noFill/>
          </a:ln>
        </p:spPr>
      </p:pic>
      <p:pic>
        <p:nvPicPr>
          <p:cNvPr id="287" name="Picture 12" descr=""/>
          <p:cNvPicPr/>
          <p:nvPr/>
        </p:nvPicPr>
        <p:blipFill>
          <a:blip r:embed="rId7"/>
          <a:stretch/>
        </p:blipFill>
        <p:spPr>
          <a:xfrm>
            <a:off x="4539960" y="5549040"/>
            <a:ext cx="1877400" cy="1223280"/>
          </a:xfrm>
          <a:prstGeom prst="rect">
            <a:avLst/>
          </a:prstGeom>
          <a:ln>
            <a:noFill/>
          </a:ln>
        </p:spPr>
      </p:pic>
      <p:pic>
        <p:nvPicPr>
          <p:cNvPr id="288" name="Picture 13" descr=""/>
          <p:cNvPicPr/>
          <p:nvPr/>
        </p:nvPicPr>
        <p:blipFill>
          <a:blip r:embed="rId8"/>
          <a:stretch/>
        </p:blipFill>
        <p:spPr>
          <a:xfrm rot="21000000">
            <a:off x="6391440" y="4021920"/>
            <a:ext cx="2135880" cy="2840760"/>
          </a:xfrm>
          <a:prstGeom prst="rect">
            <a:avLst/>
          </a:prstGeom>
          <a:ln>
            <a:noFill/>
          </a:ln>
        </p:spPr>
      </p:pic>
      <p:pic>
        <p:nvPicPr>
          <p:cNvPr id="289" name="Picture 14" descr=""/>
          <p:cNvPicPr/>
          <p:nvPr/>
        </p:nvPicPr>
        <p:blipFill>
          <a:blip r:embed="rId9"/>
          <a:stretch/>
        </p:blipFill>
        <p:spPr>
          <a:xfrm rot="846000">
            <a:off x="1357560" y="3936240"/>
            <a:ext cx="1905120" cy="2541240"/>
          </a:xfrm>
          <a:prstGeom prst="rect">
            <a:avLst/>
          </a:prstGeom>
          <a:ln>
            <a:noFill/>
          </a:ln>
        </p:spPr>
      </p:pic>
      <p:sp>
        <p:nvSpPr>
          <p:cNvPr id="290" name="CustomShape 6"/>
          <p:cNvSpPr/>
          <p:nvPr/>
        </p:nvSpPr>
        <p:spPr>
          <a:xfrm>
            <a:off x="371160" y="159120"/>
            <a:ext cx="554760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s-AR" sz="2400" strike="noStrike">
                <a:solidFill>
                  <a:srgbClr val="c00000"/>
                </a:solidFill>
                <a:latin typeface="Arial Black"/>
                <a:ea typeface="DejaVu Sans"/>
              </a:rPr>
              <a:t>COLECCIONES ESPECIALES</a:t>
            </a:r>
            <a:endParaRPr/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CustomShape 1"/>
          <p:cNvSpPr/>
          <p:nvPr/>
        </p:nvSpPr>
        <p:spPr>
          <a:xfrm>
            <a:off x="3359160" y="4076640"/>
            <a:ext cx="5485680" cy="85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r>
              <a:rPr b="1" i="1" lang="es-AR" sz="3200" strike="noStrike">
                <a:solidFill>
                  <a:srgbClr val="ffffff"/>
                </a:solidFill>
                <a:latin typeface="Aharoni"/>
              </a:rPr>
              <a:t>Destacar  los tesoros de la </a:t>
            </a:r>
            <a:endParaRPr/>
          </a:p>
          <a:p>
            <a:pPr algn="ctr">
              <a:lnSpc>
                <a:spcPct val="100000"/>
              </a:lnSpc>
            </a:pPr>
            <a:r>
              <a:rPr b="1" i="1" lang="es-AR" sz="3200" strike="noStrike">
                <a:solidFill>
                  <a:srgbClr val="ffffff"/>
                </a:solidFill>
                <a:latin typeface="Aharoni"/>
              </a:rPr>
              <a:t>Biblioteca Nacional “Mariano Moreno”</a:t>
            </a:r>
            <a:endParaRPr/>
          </a:p>
        </p:txBody>
      </p:sp>
      <p:pic>
        <p:nvPicPr>
          <p:cNvPr id="454" name="Picture 2" descr=""/>
          <p:cNvPicPr/>
          <p:nvPr/>
        </p:nvPicPr>
        <p:blipFill>
          <a:blip r:embed="rId1"/>
          <a:srcRect l="0" t="17562" r="0" b="17562"/>
          <a:stretch/>
        </p:blipFill>
        <p:spPr>
          <a:xfrm>
            <a:off x="12240" y="0"/>
            <a:ext cx="11238120" cy="6842520"/>
          </a:xfrm>
          <a:prstGeom prst="rect">
            <a:avLst/>
          </a:prstGeom>
          <a:ln w="25560">
            <a:solidFill>
              <a:srgbClr val="7d7a5b"/>
            </a:solidFill>
            <a:round/>
          </a:ln>
        </p:spPr>
      </p:pic>
      <p:sp>
        <p:nvSpPr>
          <p:cNvPr id="455" name="CustomShape 2"/>
          <p:cNvSpPr/>
          <p:nvPr/>
        </p:nvSpPr>
        <p:spPr>
          <a:xfrm>
            <a:off x="2495520" y="4581360"/>
            <a:ext cx="7127280" cy="80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CustomShape 3"/>
          <p:cNvSpPr/>
          <p:nvPr/>
        </p:nvSpPr>
        <p:spPr>
          <a:xfrm>
            <a:off x="1812960" y="3789360"/>
            <a:ext cx="780984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s-AR" sz="2400" strike="noStrike">
                <a:solidFill>
                  <a:srgbClr val="ffffff"/>
                </a:solidFill>
                <a:latin typeface="Aharoni"/>
                <a:ea typeface="Microsoft YaHei"/>
              </a:rPr>
              <a:t>GRACIAS </a:t>
            </a:r>
            <a:endParaRPr/>
          </a:p>
        </p:txBody>
      </p:sp>
      <p:sp>
        <p:nvSpPr>
          <p:cNvPr id="457" name="CustomShape 4"/>
          <p:cNvSpPr/>
          <p:nvPr/>
        </p:nvSpPr>
        <p:spPr>
          <a:xfrm>
            <a:off x="2495520" y="5702400"/>
            <a:ext cx="7271640" cy="97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es-AR" sz="2200" strike="noStrike">
                <a:solidFill>
                  <a:srgbClr val="2f2b20"/>
                </a:solidFill>
                <a:latin typeface="Calibri"/>
                <a:ea typeface="Microsoft YaHei"/>
              </a:rPr>
              <a:t>Olga R Cerezo</a:t>
            </a:r>
            <a:endParaRPr/>
          </a:p>
          <a:p>
            <a:pPr algn="r">
              <a:lnSpc>
                <a:spcPct val="100000"/>
              </a:lnSpc>
            </a:pPr>
            <a:r>
              <a:rPr b="1" lang="es-AR" strike="noStrike">
                <a:solidFill>
                  <a:srgbClr val="2f2b20"/>
                </a:solidFill>
                <a:latin typeface="Aharoni"/>
                <a:ea typeface="Microsoft YaHei"/>
              </a:rPr>
              <a:t>DIVISION PROCESOS TECNICOS </a:t>
            </a:r>
            <a:endParaRPr/>
          </a:p>
          <a:p>
            <a:pPr algn="r">
              <a:lnSpc>
                <a:spcPct val="100000"/>
              </a:lnSpc>
            </a:pPr>
            <a:r>
              <a:rPr b="1" lang="es-AR" strike="noStrike">
                <a:solidFill>
                  <a:srgbClr val="2f2b20"/>
                </a:solidFill>
                <a:latin typeface="Aharoni"/>
                <a:ea typeface="Microsoft YaHei"/>
              </a:rPr>
              <a:t>DEPARTAMENTO TESORO -2017</a:t>
            </a:r>
            <a:endParaRPr/>
          </a:p>
        </p:txBody>
      </p:sp>
      <p:sp>
        <p:nvSpPr>
          <p:cNvPr id="458" name="CustomShape 5"/>
          <p:cNvSpPr/>
          <p:nvPr/>
        </p:nvSpPr>
        <p:spPr>
          <a:xfrm>
            <a:off x="11497320" y="542880"/>
            <a:ext cx="6818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ffffff"/>
                </a:solidFill>
                <a:latin typeface="Calibri"/>
                <a:ea typeface="Microsoft YaHei"/>
              </a:rPr>
              <a:t>TES</a:t>
            </a:r>
            <a:endParaRPr/>
          </a:p>
        </p:txBody>
      </p:sp>
      <p:sp>
        <p:nvSpPr>
          <p:cNvPr id="459" name="CustomShape 6"/>
          <p:cNvSpPr/>
          <p:nvPr/>
        </p:nvSpPr>
        <p:spPr>
          <a:xfrm>
            <a:off x="11251080" y="0"/>
            <a:ext cx="940320" cy="6842520"/>
          </a:xfrm>
          <a:prstGeom prst="rect">
            <a:avLst/>
          </a:prstGeom>
          <a:solidFill>
            <a:srgbClr val="c00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0" name="CustomShape 7"/>
          <p:cNvSpPr/>
          <p:nvPr/>
        </p:nvSpPr>
        <p:spPr>
          <a:xfrm>
            <a:off x="11314080" y="343800"/>
            <a:ext cx="6818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ffffff"/>
                </a:solidFill>
                <a:latin typeface="Arial Black"/>
                <a:ea typeface="DejaVu Sans"/>
              </a:rPr>
              <a:t>TES</a:t>
            </a:r>
            <a:endParaRPr/>
          </a:p>
        </p:txBody>
      </p:sp>
      <p:sp>
        <p:nvSpPr>
          <p:cNvPr id="461" name="CustomShape 8"/>
          <p:cNvSpPr/>
          <p:nvPr/>
        </p:nvSpPr>
        <p:spPr>
          <a:xfrm>
            <a:off x="11132640" y="6130440"/>
            <a:ext cx="12308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ffffff"/>
                </a:solidFill>
                <a:latin typeface="Arial Black"/>
                <a:ea typeface="DejaVu Sans"/>
              </a:rPr>
              <a:t> </a:t>
            </a:r>
            <a:r>
              <a:rPr lang="es-AR" strike="noStrike">
                <a:solidFill>
                  <a:srgbClr val="ffffff"/>
                </a:solidFill>
                <a:latin typeface="Arial Black"/>
                <a:ea typeface="DejaVu Sans"/>
              </a:rPr>
              <a:t>MMOO</a:t>
            </a:r>
            <a:endParaRPr/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icture 8" descr=""/>
          <p:cNvPicPr/>
          <p:nvPr/>
        </p:nvPicPr>
        <p:blipFill>
          <a:blip r:embed="rId1"/>
          <a:stretch/>
        </p:blipFill>
        <p:spPr>
          <a:xfrm>
            <a:off x="4517640" y="859320"/>
            <a:ext cx="8163360" cy="598176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92" name="CustomShape 1"/>
          <p:cNvSpPr/>
          <p:nvPr/>
        </p:nvSpPr>
        <p:spPr>
          <a:xfrm>
            <a:off x="5109480" y="155160"/>
            <a:ext cx="378360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000000"/>
                </a:solidFill>
                <a:latin typeface="Arial Black"/>
                <a:ea typeface="DejaVu Sans"/>
              </a:rPr>
              <a:t>  </a:t>
            </a:r>
            <a:r>
              <a:rPr b="1" lang="es-AR" strike="noStrike">
                <a:solidFill>
                  <a:srgbClr val="000000"/>
                </a:solidFill>
                <a:latin typeface="Arial Black"/>
                <a:ea typeface="DejaVu Sans"/>
              </a:rPr>
              <a:t>Práctica actual para  </a:t>
            </a:r>
            <a:endParaRPr/>
          </a:p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000000"/>
                </a:solidFill>
                <a:latin typeface="Arial Black"/>
                <a:ea typeface="DejaVu Sans"/>
              </a:rPr>
              <a:t>   </a:t>
            </a:r>
            <a:r>
              <a:rPr b="1" lang="es-AR" strike="noStrike">
                <a:solidFill>
                  <a:srgbClr val="000000"/>
                </a:solidFill>
                <a:latin typeface="Arial Black"/>
                <a:ea typeface="DejaVu Sans"/>
              </a:rPr>
              <a:t>fondos y colecciones</a:t>
            </a:r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5227200" y="4908240"/>
            <a:ext cx="1736640" cy="11872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000000"/>
                </a:solidFill>
                <a:latin typeface="Calibri"/>
                <a:ea typeface="DejaVu Sans"/>
              </a:rPr>
              <a:t>Instrumento de descripción archivística</a:t>
            </a:r>
            <a:r>
              <a:rPr lang="es-AR" strike="noStrike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/>
          </a:p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800000"/>
                </a:solidFill>
                <a:latin typeface="Calibri"/>
                <a:ea typeface="DejaVu Sans"/>
              </a:rPr>
              <a:t>íNDICE</a:t>
            </a:r>
            <a:endParaRPr/>
          </a:p>
        </p:txBody>
      </p:sp>
      <p:sp>
        <p:nvSpPr>
          <p:cNvPr id="294" name="CustomShape 3"/>
          <p:cNvSpPr/>
          <p:nvPr/>
        </p:nvSpPr>
        <p:spPr>
          <a:xfrm>
            <a:off x="8525160" y="478440"/>
            <a:ext cx="3783600" cy="91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c55a11"/>
                </a:solidFill>
                <a:latin typeface="Calibri"/>
                <a:ea typeface="DejaVu Sans"/>
              </a:rPr>
              <a:t>Vista parcial de la</a:t>
            </a:r>
            <a:endParaRPr/>
          </a:p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c55a11"/>
                </a:solidFill>
                <a:latin typeface="Calibri"/>
                <a:ea typeface="DejaVu Sans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c55a11"/>
                </a:solidFill>
                <a:latin typeface="Calibri"/>
                <a:ea typeface="DejaVu Sans"/>
              </a:rPr>
              <a:t>descripción documental: </a:t>
            </a:r>
            <a:r>
              <a:rPr b="1" lang="es-AR" strike="noStrike">
                <a:solidFill>
                  <a:srgbClr val="c55a11"/>
                </a:solidFill>
                <a:latin typeface="Arial Black"/>
                <a:ea typeface="DejaVu Sans"/>
              </a:rPr>
              <a:t>ISAD G</a:t>
            </a:r>
            <a:endParaRPr/>
          </a:p>
        </p:txBody>
      </p:sp>
      <p:pic>
        <p:nvPicPr>
          <p:cNvPr id="295" name="Picture 8" descr=""/>
          <p:cNvPicPr/>
          <p:nvPr/>
        </p:nvPicPr>
        <p:blipFill>
          <a:blip r:embed="rId2"/>
          <a:stretch/>
        </p:blipFill>
        <p:spPr>
          <a:xfrm>
            <a:off x="10667880" y="16200"/>
            <a:ext cx="1436040" cy="381960"/>
          </a:xfrm>
          <a:prstGeom prst="rect">
            <a:avLst/>
          </a:prstGeom>
          <a:ln>
            <a:noFill/>
          </a:ln>
        </p:spPr>
      </p:pic>
      <p:sp>
        <p:nvSpPr>
          <p:cNvPr id="296" name="CustomShape 4"/>
          <p:cNvSpPr/>
          <p:nvPr/>
        </p:nvSpPr>
        <p:spPr>
          <a:xfrm>
            <a:off x="6081480" y="4491000"/>
            <a:ext cx="360" cy="416520"/>
          </a:xfrm>
          <a:prstGeom prst="straightConnector1">
            <a:avLst/>
          </a:prstGeom>
          <a:noFill/>
          <a:ln>
            <a:solidFill>
              <a:srgbClr val="be4b48"/>
            </a:solidFill>
            <a:round/>
            <a:tailEnd len="med" type="triangle" w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97" name="Line 5"/>
          <p:cNvSpPr/>
          <p:nvPr/>
        </p:nvSpPr>
        <p:spPr>
          <a:xfrm>
            <a:off x="7154640" y="3031200"/>
            <a:ext cx="6190560" cy="0"/>
          </a:xfrm>
          <a:prstGeom prst="line">
            <a:avLst/>
          </a:prstGeom>
          <a:ln w="38160">
            <a:noFill/>
          </a:ln>
        </p:spPr>
      </p:sp>
      <p:sp>
        <p:nvSpPr>
          <p:cNvPr id="298" name="Line 6"/>
          <p:cNvSpPr/>
          <p:nvPr/>
        </p:nvSpPr>
        <p:spPr>
          <a:xfrm>
            <a:off x="7128000" y="3240000"/>
            <a:ext cx="6190560" cy="0"/>
          </a:xfrm>
          <a:prstGeom prst="line">
            <a:avLst/>
          </a:prstGeom>
          <a:ln w="38160">
            <a:noFill/>
          </a:ln>
        </p:spPr>
      </p:sp>
      <p:sp>
        <p:nvSpPr>
          <p:cNvPr id="299" name="CustomShape 7"/>
          <p:cNvSpPr/>
          <p:nvPr/>
        </p:nvSpPr>
        <p:spPr>
          <a:xfrm>
            <a:off x="9968400" y="2891160"/>
            <a:ext cx="2404800" cy="39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z="2000" strike="noStrike">
                <a:solidFill>
                  <a:srgbClr val="000000"/>
                </a:solidFill>
                <a:latin typeface="Calibri"/>
                <a:ea typeface="DejaVu Sans"/>
              </a:rPr>
              <a:t>Nivel jerárquico</a:t>
            </a:r>
            <a:endParaRPr/>
          </a:p>
        </p:txBody>
      </p:sp>
      <p:pic>
        <p:nvPicPr>
          <p:cNvPr id="300" name="" descr=""/>
          <p:cNvPicPr/>
          <p:nvPr/>
        </p:nvPicPr>
        <p:blipFill>
          <a:blip r:embed="rId3"/>
          <a:stretch/>
        </p:blipFill>
        <p:spPr>
          <a:xfrm>
            <a:off x="28080" y="72000"/>
            <a:ext cx="4291560" cy="6857280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301" name="CustomShape 8"/>
          <p:cNvSpPr/>
          <p:nvPr/>
        </p:nvSpPr>
        <p:spPr>
          <a:xfrm>
            <a:off x="2448000" y="216000"/>
            <a:ext cx="2266200" cy="6386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000000"/>
                </a:solidFill>
                <a:latin typeface="Calibri"/>
                <a:ea typeface="DejaVu Sans"/>
              </a:rPr>
              <a:t>MARC21</a:t>
            </a:r>
            <a:endParaRPr/>
          </a:p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000000"/>
                </a:solidFill>
                <a:latin typeface="Calibri"/>
                <a:ea typeface="DejaVu Sans"/>
              </a:rPr>
              <a:t>Registro bibliográfico</a:t>
            </a:r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icture 2" descr=""/>
          <p:cNvPicPr/>
          <p:nvPr/>
        </p:nvPicPr>
        <p:blipFill>
          <a:blip r:embed="rId1"/>
          <a:stretch/>
        </p:blipFill>
        <p:spPr>
          <a:xfrm>
            <a:off x="2691000" y="0"/>
            <a:ext cx="6809040" cy="6857280"/>
          </a:xfrm>
          <a:prstGeom prst="rect">
            <a:avLst/>
          </a:prstGeom>
          <a:ln>
            <a:noFill/>
          </a:ln>
        </p:spPr>
      </p:pic>
      <p:sp>
        <p:nvSpPr>
          <p:cNvPr id="303" name="CustomShape 1"/>
          <p:cNvSpPr/>
          <p:nvPr/>
        </p:nvSpPr>
        <p:spPr>
          <a:xfrm>
            <a:off x="166680" y="382680"/>
            <a:ext cx="494496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z="2000" strike="noStrike">
                <a:solidFill>
                  <a:srgbClr val="c55a11"/>
                </a:solidFill>
                <a:latin typeface="Calibri"/>
                <a:ea typeface="DejaVu Sans"/>
              </a:rPr>
              <a:t>Instrumentos de descripción archivística: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es-AR" sz="2000" strike="noStrike">
                <a:solidFill>
                  <a:srgbClr val="c55a11"/>
                </a:solidFill>
                <a:latin typeface="Calibri"/>
                <a:ea typeface="DejaVu Sans"/>
              </a:rPr>
              <a:t>Índice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es-AR" sz="2000" strike="noStrike">
                <a:solidFill>
                  <a:srgbClr val="c55a11"/>
                </a:solidFill>
                <a:latin typeface="Calibri"/>
                <a:ea typeface="DejaVu Sans"/>
              </a:rPr>
              <a:t>Guías</a:t>
            </a:r>
            <a:endParaRPr/>
          </a:p>
        </p:txBody>
      </p:sp>
      <p:sp>
        <p:nvSpPr>
          <p:cNvPr id="304" name="CustomShape 2"/>
          <p:cNvSpPr/>
          <p:nvPr/>
        </p:nvSpPr>
        <p:spPr>
          <a:xfrm>
            <a:off x="1252800" y="892800"/>
            <a:ext cx="1727640" cy="669240"/>
          </a:xfrm>
          <a:prstGeom prst="straightConnector1">
            <a:avLst/>
          </a:prstGeom>
          <a:noFill/>
          <a:ln>
            <a:solidFill>
              <a:srgbClr val="be4b48"/>
            </a:solidFill>
            <a:round/>
            <a:tailEnd len="med" type="triangle" w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8" descr=""/>
          <p:cNvPicPr/>
          <p:nvPr/>
        </p:nvPicPr>
        <p:blipFill>
          <a:blip r:embed="rId1"/>
          <a:stretch/>
        </p:blipFill>
        <p:spPr>
          <a:xfrm>
            <a:off x="0" y="0"/>
            <a:ext cx="1436040" cy="381960"/>
          </a:xfrm>
          <a:prstGeom prst="rect">
            <a:avLst/>
          </a:prstGeom>
          <a:ln>
            <a:noFill/>
          </a:ln>
        </p:spPr>
      </p:pic>
      <p:pic>
        <p:nvPicPr>
          <p:cNvPr id="306" name="Picture 3" descr=""/>
          <p:cNvPicPr/>
          <p:nvPr/>
        </p:nvPicPr>
        <p:blipFill>
          <a:blip r:embed="rId2"/>
          <a:stretch/>
        </p:blipFill>
        <p:spPr>
          <a:xfrm>
            <a:off x="4008240" y="0"/>
            <a:ext cx="4174560" cy="6857280"/>
          </a:xfrm>
          <a:prstGeom prst="rect">
            <a:avLst/>
          </a:prstGeom>
          <a:ln>
            <a:noFill/>
          </a:ln>
        </p:spPr>
      </p:pic>
      <p:sp>
        <p:nvSpPr>
          <p:cNvPr id="307" name="CustomShape 1"/>
          <p:cNvSpPr/>
          <p:nvPr/>
        </p:nvSpPr>
        <p:spPr>
          <a:xfrm flipH="1">
            <a:off x="3139920" y="2239560"/>
            <a:ext cx="899280" cy="360"/>
          </a:xfrm>
          <a:prstGeom prst="straightConnector1">
            <a:avLst/>
          </a:prstGeom>
          <a:noFill/>
          <a:ln w="28440">
            <a:solidFill>
              <a:srgbClr val="c00000"/>
            </a:solidFill>
            <a:round/>
            <a:tailEnd len="med" type="triangle" w="med"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/>
        </p:style>
      </p:sp>
      <p:sp>
        <p:nvSpPr>
          <p:cNvPr id="308" name="CustomShape 2"/>
          <p:cNvSpPr/>
          <p:nvPr/>
        </p:nvSpPr>
        <p:spPr>
          <a:xfrm flipH="1">
            <a:off x="3139200" y="2239560"/>
            <a:ext cx="360" cy="4518360"/>
          </a:xfrm>
          <a:prstGeom prst="straightConnector1">
            <a:avLst/>
          </a:prstGeom>
          <a:noFill/>
          <a:ln w="22320">
            <a:solidFill>
              <a:srgbClr val="c00000"/>
            </a:solidFill>
            <a:round/>
            <a:tailEnd len="med" type="triangle" w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09" name="CustomShape 3"/>
          <p:cNvSpPr/>
          <p:nvPr/>
        </p:nvSpPr>
        <p:spPr>
          <a:xfrm>
            <a:off x="163080" y="2580480"/>
            <a:ext cx="2109600" cy="91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000000"/>
                </a:solidFill>
                <a:latin typeface="Calibri"/>
                <a:ea typeface="DejaVu Sans"/>
              </a:rPr>
              <a:t>Enlaces a </a:t>
            </a:r>
            <a:endParaRPr/>
          </a:p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000000"/>
                </a:solidFill>
                <a:latin typeface="Calibri"/>
                <a:ea typeface="DejaVu Sans"/>
              </a:rPr>
              <a:t>Unidades simples </a:t>
            </a:r>
            <a:endParaRPr/>
          </a:p>
        </p:txBody>
      </p:sp>
      <p:sp>
        <p:nvSpPr>
          <p:cNvPr id="310" name="CustomShape 4"/>
          <p:cNvSpPr/>
          <p:nvPr/>
        </p:nvSpPr>
        <p:spPr>
          <a:xfrm>
            <a:off x="9536040" y="1185480"/>
            <a:ext cx="3234960" cy="91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000000"/>
                </a:solidFill>
                <a:latin typeface="Calibri"/>
                <a:ea typeface="DejaVu Sans"/>
              </a:rPr>
              <a:t>No es lo usual</a:t>
            </a:r>
            <a:endParaRPr/>
          </a:p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000000"/>
                </a:solidFill>
                <a:latin typeface="Calibri"/>
                <a:ea typeface="DejaVu Sans"/>
              </a:rPr>
              <a:t>en </a:t>
            </a:r>
            <a:endParaRPr/>
          </a:p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000000"/>
                </a:solidFill>
                <a:latin typeface="Calibri"/>
                <a:ea typeface="DejaVu Sans"/>
              </a:rPr>
              <a:t>archivos </a:t>
            </a:r>
            <a:endParaRPr/>
          </a:p>
        </p:txBody>
      </p:sp>
      <p:sp>
        <p:nvSpPr>
          <p:cNvPr id="311" name="CustomShape 5"/>
          <p:cNvSpPr/>
          <p:nvPr/>
        </p:nvSpPr>
        <p:spPr>
          <a:xfrm>
            <a:off x="1994760" y="3251520"/>
            <a:ext cx="277560" cy="17676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2" name="CustomShape 6"/>
          <p:cNvSpPr/>
          <p:nvPr/>
        </p:nvSpPr>
        <p:spPr>
          <a:xfrm>
            <a:off x="2517840" y="3153960"/>
            <a:ext cx="80424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z="2000" strike="noStrike">
                <a:solidFill>
                  <a:srgbClr val="000000"/>
                </a:solidFill>
                <a:latin typeface="Calibri"/>
                <a:ea typeface="DejaVu Sans"/>
              </a:rPr>
              <a:t>Ítem</a:t>
            </a:r>
            <a:endParaRPr/>
          </a:p>
        </p:txBody>
      </p:sp>
      <p:sp>
        <p:nvSpPr>
          <p:cNvPr id="313" name="CustomShape 7"/>
          <p:cNvSpPr/>
          <p:nvPr/>
        </p:nvSpPr>
        <p:spPr>
          <a:xfrm>
            <a:off x="163080" y="1007280"/>
            <a:ext cx="3348000" cy="66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AR" sz="2000" strike="noStrike">
                <a:solidFill>
                  <a:srgbClr val="c55a11"/>
                </a:solidFill>
                <a:latin typeface="Calibri"/>
                <a:ea typeface="DejaVu Sans"/>
              </a:rPr>
              <a:t>Departamento de Tesoro</a:t>
            </a:r>
            <a:endParaRPr/>
          </a:p>
        </p:txBody>
      </p:sp>
      <p:sp>
        <p:nvSpPr>
          <p:cNvPr id="314" name="CustomShape 8"/>
          <p:cNvSpPr/>
          <p:nvPr/>
        </p:nvSpPr>
        <p:spPr>
          <a:xfrm>
            <a:off x="324720" y="1603080"/>
            <a:ext cx="360" cy="1285200"/>
          </a:xfrm>
          <a:prstGeom prst="straightConnector1">
            <a:avLst/>
          </a:prstGeom>
          <a:noFill/>
          <a:ln w="22320">
            <a:solidFill>
              <a:srgbClr val="c00000"/>
            </a:solidFill>
            <a:round/>
            <a:tailEnd len="med" type="triangle" w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15" name="CustomShape 9"/>
          <p:cNvSpPr/>
          <p:nvPr/>
        </p:nvSpPr>
        <p:spPr>
          <a:xfrm>
            <a:off x="626040" y="684000"/>
            <a:ext cx="195192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000000"/>
                </a:solidFill>
                <a:latin typeface="Calibri"/>
                <a:ea typeface="DejaVu Sans"/>
              </a:rPr>
              <a:t>Registro bibliográfico</a:t>
            </a:r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icture 2" descr=""/>
          <p:cNvPicPr/>
          <p:nvPr/>
        </p:nvPicPr>
        <p:blipFill>
          <a:blip r:embed="rId1"/>
          <a:stretch/>
        </p:blipFill>
        <p:spPr>
          <a:xfrm>
            <a:off x="3070080" y="606240"/>
            <a:ext cx="6523560" cy="6251040"/>
          </a:xfrm>
          <a:prstGeom prst="rect">
            <a:avLst/>
          </a:prstGeom>
          <a:ln>
            <a:noFill/>
          </a:ln>
        </p:spPr>
      </p:pic>
      <p:sp>
        <p:nvSpPr>
          <p:cNvPr id="317" name="CustomShape 1"/>
          <p:cNvSpPr/>
          <p:nvPr/>
        </p:nvSpPr>
        <p:spPr>
          <a:xfrm>
            <a:off x="450000" y="2644560"/>
            <a:ext cx="2066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c55a11"/>
                </a:solidFill>
                <a:latin typeface="Calibri"/>
                <a:ea typeface="DejaVu Sans"/>
              </a:rPr>
              <a:t>Área de contexto </a:t>
            </a:r>
            <a:endParaRPr/>
          </a:p>
        </p:txBody>
      </p:sp>
      <p:pic>
        <p:nvPicPr>
          <p:cNvPr id="318" name="Picture 4" descr=""/>
          <p:cNvPicPr/>
          <p:nvPr/>
        </p:nvPicPr>
        <p:blipFill>
          <a:blip r:embed="rId2"/>
          <a:stretch/>
        </p:blipFill>
        <p:spPr>
          <a:xfrm>
            <a:off x="2889720" y="253080"/>
            <a:ext cx="4673160" cy="236160"/>
          </a:xfrm>
          <a:prstGeom prst="rect">
            <a:avLst/>
          </a:prstGeom>
          <a:ln>
            <a:noFill/>
          </a:ln>
        </p:spPr>
      </p:pic>
      <p:sp>
        <p:nvSpPr>
          <p:cNvPr id="319" name="CustomShape 2"/>
          <p:cNvSpPr/>
          <p:nvPr/>
        </p:nvSpPr>
        <p:spPr>
          <a:xfrm>
            <a:off x="9692640" y="68400"/>
            <a:ext cx="2034360" cy="667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c55a11"/>
                </a:solidFill>
                <a:latin typeface="Calibri"/>
                <a:ea typeface="DejaVu Sans"/>
              </a:rPr>
              <a:t>Nombre productor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c55a11"/>
                </a:solidFill>
                <a:latin typeface="Calibri"/>
                <a:ea typeface="DejaVu Sans"/>
              </a:rPr>
              <a:t>Reseña biográfica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c55a11"/>
                </a:solidFill>
                <a:latin typeface="Calibri"/>
                <a:ea typeface="DejaVu Sans"/>
              </a:rPr>
              <a:t>Historia archivística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c55a11"/>
                </a:solidFill>
                <a:latin typeface="Calibri"/>
                <a:ea typeface="DejaVu Sans"/>
              </a:rPr>
              <a:t>Forma de ingreso</a:t>
            </a:r>
            <a:endParaRPr/>
          </a:p>
        </p:txBody>
      </p:sp>
      <p:pic>
        <p:nvPicPr>
          <p:cNvPr id="320" name="Picture 8" descr=""/>
          <p:cNvPicPr/>
          <p:nvPr/>
        </p:nvPicPr>
        <p:blipFill>
          <a:blip r:embed="rId3"/>
          <a:stretch/>
        </p:blipFill>
        <p:spPr>
          <a:xfrm>
            <a:off x="0" y="0"/>
            <a:ext cx="1436040" cy="381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2" descr=""/>
          <p:cNvPicPr/>
          <p:nvPr/>
        </p:nvPicPr>
        <p:blipFill>
          <a:blip r:embed="rId1"/>
          <a:stretch/>
        </p:blipFill>
        <p:spPr>
          <a:xfrm>
            <a:off x="365760" y="0"/>
            <a:ext cx="5607000" cy="6857280"/>
          </a:xfrm>
          <a:prstGeom prst="rect">
            <a:avLst/>
          </a:prstGeom>
          <a:ln>
            <a:noFill/>
          </a:ln>
        </p:spPr>
      </p:pic>
      <p:pic>
        <p:nvPicPr>
          <p:cNvPr id="322" name="Picture 15" descr=""/>
          <p:cNvPicPr/>
          <p:nvPr/>
        </p:nvPicPr>
        <p:blipFill>
          <a:blip r:embed="rId2"/>
          <a:stretch/>
        </p:blipFill>
        <p:spPr>
          <a:xfrm rot="20688000">
            <a:off x="5431680" y="2182680"/>
            <a:ext cx="5637960" cy="2037600"/>
          </a:xfrm>
          <a:prstGeom prst="rect">
            <a:avLst/>
          </a:prstGeom>
          <a:ln>
            <a:noFill/>
          </a:ln>
        </p:spPr>
      </p:pic>
      <p:sp>
        <p:nvSpPr>
          <p:cNvPr id="323" name="CustomShape 1"/>
          <p:cNvSpPr/>
          <p:nvPr/>
        </p:nvSpPr>
        <p:spPr>
          <a:xfrm>
            <a:off x="4752000" y="576000"/>
            <a:ext cx="7530120" cy="100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s-AR" sz="3200" strike="noStrike">
                <a:solidFill>
                  <a:srgbClr val="000000"/>
                </a:solidFill>
                <a:latin typeface="Brush Script MT"/>
                <a:ea typeface="DejaVu Sans"/>
              </a:rPr>
              <a:t> </a:t>
            </a:r>
            <a:r>
              <a:rPr lang="es-AR" sz="2800" strike="noStrike">
                <a:solidFill>
                  <a:srgbClr val="000000"/>
                </a:solidFill>
                <a:latin typeface="Bookman Old Style"/>
                <a:ea typeface="DejaVu Sans"/>
              </a:rPr>
              <a:t>Colección </a:t>
            </a:r>
            <a:endParaRPr/>
          </a:p>
          <a:p>
            <a:pPr>
              <a:lnSpc>
                <a:spcPct val="100000"/>
              </a:lnSpc>
            </a:pPr>
            <a:r>
              <a:rPr lang="es-AR" sz="2800" strike="noStrike">
                <a:solidFill>
                  <a:srgbClr val="000000"/>
                </a:solidFill>
                <a:latin typeface="Bookman Old Style"/>
                <a:ea typeface="DejaVu Sans"/>
              </a:rPr>
              <a:t>María Magdalena Otamendi de Olaciregui</a:t>
            </a:r>
            <a:endParaRPr/>
          </a:p>
        </p:txBody>
      </p:sp>
      <p:pic>
        <p:nvPicPr>
          <p:cNvPr id="324" name="Picture 8" descr=""/>
          <p:cNvPicPr/>
          <p:nvPr/>
        </p:nvPicPr>
        <p:blipFill>
          <a:blip r:embed="rId3"/>
          <a:stretch/>
        </p:blipFill>
        <p:spPr>
          <a:xfrm>
            <a:off x="0" y="0"/>
            <a:ext cx="1436040" cy="381960"/>
          </a:xfrm>
          <a:prstGeom prst="rect">
            <a:avLst/>
          </a:prstGeom>
          <a:ln>
            <a:noFill/>
          </a:ln>
        </p:spPr>
      </p:pic>
      <p:sp>
        <p:nvSpPr>
          <p:cNvPr id="325" name="CustomShape 2"/>
          <p:cNvSpPr/>
          <p:nvPr/>
        </p:nvSpPr>
        <p:spPr>
          <a:xfrm>
            <a:off x="4752000" y="576000"/>
            <a:ext cx="7530120" cy="100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s-AR" sz="3200" strike="noStrike">
                <a:solidFill>
                  <a:srgbClr val="000000"/>
                </a:solidFill>
                <a:latin typeface="Brush Script MT"/>
                <a:ea typeface="DejaVu Sans"/>
              </a:rPr>
              <a:t> </a:t>
            </a:r>
            <a:r>
              <a:rPr lang="es-AR" sz="2800" strike="noStrike">
                <a:solidFill>
                  <a:srgbClr val="000000"/>
                </a:solidFill>
                <a:latin typeface="Bookman Old Style"/>
                <a:ea typeface="DejaVu Sans"/>
              </a:rPr>
              <a:t>Colección </a:t>
            </a:r>
            <a:endParaRPr/>
          </a:p>
          <a:p>
            <a:pPr>
              <a:lnSpc>
                <a:spcPct val="100000"/>
              </a:lnSpc>
            </a:pPr>
            <a:r>
              <a:rPr lang="es-AR" sz="2800" strike="noStrike">
                <a:solidFill>
                  <a:srgbClr val="000000"/>
                </a:solidFill>
                <a:latin typeface="Bookman Old Style"/>
                <a:ea typeface="DejaVu Sans"/>
              </a:rPr>
              <a:t>María Magdalena Otamendi de Olaciregui</a:t>
            </a:r>
            <a:endParaRPr/>
          </a:p>
        </p:txBody>
      </p:sp>
      <p:sp>
        <p:nvSpPr>
          <p:cNvPr id="326" name="CustomShape 3"/>
          <p:cNvSpPr/>
          <p:nvPr/>
        </p:nvSpPr>
        <p:spPr>
          <a:xfrm>
            <a:off x="5184000" y="5544000"/>
            <a:ext cx="2231640" cy="6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s-AR" sz="2000" strike="noStrike">
                <a:solidFill>
                  <a:srgbClr val="800000"/>
                </a:solidFill>
                <a:latin typeface="Arial"/>
              </a:rPr>
              <a:t>Sus aficiones</a:t>
            </a:r>
            <a:endParaRPr/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1" descr=""/>
          <p:cNvPicPr/>
          <p:nvPr/>
        </p:nvPicPr>
        <p:blipFill>
          <a:blip r:embed="rId1"/>
          <a:stretch/>
        </p:blipFill>
        <p:spPr>
          <a:xfrm>
            <a:off x="0" y="37080"/>
            <a:ext cx="12191400" cy="6857280"/>
          </a:xfrm>
          <a:prstGeom prst="rect">
            <a:avLst/>
          </a:prstGeom>
          <a:ln>
            <a:noFill/>
          </a:ln>
        </p:spPr>
      </p:pic>
      <p:sp>
        <p:nvSpPr>
          <p:cNvPr id="328" name="CustomShape 1"/>
          <p:cNvSpPr/>
          <p:nvPr/>
        </p:nvSpPr>
        <p:spPr>
          <a:xfrm>
            <a:off x="-106200" y="37080"/>
            <a:ext cx="8577000" cy="80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c00000"/>
                </a:solidFill>
                <a:latin typeface="Calibri"/>
                <a:ea typeface="DejaVu Sans"/>
              </a:rPr>
              <a:t>                                          </a:t>
            </a:r>
            <a:r>
              <a:rPr b="1" lang="es-AR" strike="noStrike">
                <a:solidFill>
                  <a:srgbClr val="c00000"/>
                </a:solidFill>
                <a:latin typeface="Calibri"/>
                <a:ea typeface="DejaVu Sans"/>
              </a:rPr>
              <a:t>Departamento de Tesoro </a:t>
            </a:r>
            <a:endParaRPr/>
          </a:p>
          <a:p>
            <a:pPr>
              <a:lnSpc>
                <a:spcPct val="100000"/>
              </a:lnSpc>
            </a:pPr>
            <a:r>
              <a:rPr lang="es-AR" strike="noStrike">
                <a:solidFill>
                  <a:srgbClr val="c00000"/>
                </a:solidFill>
                <a:latin typeface="Arial Black"/>
                <a:ea typeface="DejaVu Sans"/>
              </a:rPr>
              <a:t>COLECCIÓN MARÍA MAGDALENA OTAMENDI DE OLACIREGUI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id="329" name="Picture 8" descr=""/>
          <p:cNvPicPr/>
          <p:nvPr/>
        </p:nvPicPr>
        <p:blipFill>
          <a:blip r:embed="rId2"/>
          <a:stretch/>
        </p:blipFill>
        <p:spPr>
          <a:xfrm>
            <a:off x="0" y="0"/>
            <a:ext cx="1436040" cy="381960"/>
          </a:xfrm>
          <a:prstGeom prst="rect">
            <a:avLst/>
          </a:prstGeom>
          <a:ln>
            <a:noFill/>
          </a:ln>
        </p:spPr>
      </p:pic>
      <p:sp>
        <p:nvSpPr>
          <p:cNvPr id="330" name="CustomShape 2"/>
          <p:cNvSpPr/>
          <p:nvPr/>
        </p:nvSpPr>
        <p:spPr>
          <a:xfrm>
            <a:off x="2045880" y="3331800"/>
            <a:ext cx="16160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000000"/>
                </a:solidFill>
                <a:latin typeface="Calibri"/>
                <a:ea typeface="DejaVu Sans"/>
              </a:rPr>
              <a:t>Exlibris</a:t>
            </a:r>
            <a:endParaRPr/>
          </a:p>
        </p:txBody>
      </p:sp>
      <p:sp>
        <p:nvSpPr>
          <p:cNvPr id="331" name="CustomShape 3"/>
          <p:cNvSpPr/>
          <p:nvPr/>
        </p:nvSpPr>
        <p:spPr>
          <a:xfrm>
            <a:off x="11126160" y="4680000"/>
            <a:ext cx="20811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000000"/>
                </a:solidFill>
                <a:latin typeface="Calibri"/>
                <a:ea typeface="DejaVu Sans"/>
              </a:rPr>
              <a:t>Dibujos</a:t>
            </a:r>
            <a:endParaRPr/>
          </a:p>
        </p:txBody>
      </p:sp>
      <p:sp>
        <p:nvSpPr>
          <p:cNvPr id="332" name="CustomShape 4"/>
          <p:cNvSpPr/>
          <p:nvPr/>
        </p:nvSpPr>
        <p:spPr>
          <a:xfrm>
            <a:off x="10241280" y="718560"/>
            <a:ext cx="202896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ffffff"/>
                </a:solidFill>
                <a:latin typeface="Arial Black"/>
                <a:ea typeface="DejaVu Sans"/>
              </a:rPr>
              <a:t>Revistas temáticas</a:t>
            </a:r>
            <a:endParaRPr/>
          </a:p>
        </p:txBody>
      </p:sp>
      <p:sp>
        <p:nvSpPr>
          <p:cNvPr id="333" name="CustomShape 5"/>
          <p:cNvSpPr/>
          <p:nvPr/>
        </p:nvSpPr>
        <p:spPr>
          <a:xfrm>
            <a:off x="5183280" y="3960000"/>
            <a:ext cx="3168360" cy="6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z="2000" strike="noStrike">
                <a:solidFill>
                  <a:srgbClr val="800000"/>
                </a:solidFill>
                <a:latin typeface="Arial Black"/>
                <a:ea typeface="DejaVu Sans"/>
              </a:rPr>
              <a:t>Dibujos</a:t>
            </a:r>
            <a:endParaRPr/>
          </a:p>
          <a:p>
            <a:pPr>
              <a:lnSpc>
                <a:spcPct val="100000"/>
              </a:lnSpc>
            </a:pPr>
            <a:r>
              <a:rPr b="1" lang="es-AR" sz="2000" strike="noStrike">
                <a:solidFill>
                  <a:srgbClr val="800000"/>
                </a:solidFill>
                <a:latin typeface="Arial Black"/>
                <a:ea typeface="DejaVu Sans"/>
              </a:rPr>
              <a:t>       </a:t>
            </a:r>
            <a:r>
              <a:rPr b="1" lang="es-AR" sz="2000" strike="noStrike">
                <a:solidFill>
                  <a:srgbClr val="800000"/>
                </a:solidFill>
                <a:latin typeface="Arial Black"/>
                <a:ea typeface="DejaVu Sans"/>
              </a:rPr>
              <a:t>iluminados</a:t>
            </a:r>
            <a:endParaRPr/>
          </a:p>
        </p:txBody>
      </p:sp>
      <p:sp>
        <p:nvSpPr>
          <p:cNvPr id="334" name="CustomShape 6"/>
          <p:cNvSpPr/>
          <p:nvPr/>
        </p:nvSpPr>
        <p:spPr>
          <a:xfrm>
            <a:off x="3452760" y="693000"/>
            <a:ext cx="19486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000000"/>
                </a:solidFill>
                <a:latin typeface="Arial Black"/>
                <a:ea typeface="DejaVu Sans"/>
              </a:rPr>
              <a:t>Manuscritos</a:t>
            </a:r>
            <a:endParaRPr/>
          </a:p>
        </p:txBody>
      </p:sp>
      <p:pic>
        <p:nvPicPr>
          <p:cNvPr id="335" name="" descr=""/>
          <p:cNvPicPr/>
          <p:nvPr/>
        </p:nvPicPr>
        <p:blipFill>
          <a:blip r:embed="rId3"/>
          <a:stretch/>
        </p:blipFill>
        <p:spPr>
          <a:xfrm>
            <a:off x="1982880" y="2520000"/>
            <a:ext cx="3704760" cy="4333680"/>
          </a:xfrm>
          <a:prstGeom prst="rect">
            <a:avLst/>
          </a:prstGeom>
          <a:ln>
            <a:noFill/>
          </a:ln>
        </p:spPr>
      </p:pic>
      <p:sp>
        <p:nvSpPr>
          <p:cNvPr id="336" name="CustomShape 7"/>
          <p:cNvSpPr/>
          <p:nvPr/>
        </p:nvSpPr>
        <p:spPr>
          <a:xfrm>
            <a:off x="2808000" y="2232000"/>
            <a:ext cx="16455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000000"/>
                </a:solidFill>
                <a:latin typeface="Calibri"/>
                <a:ea typeface="DejaVu Sans"/>
              </a:rPr>
              <a:t>Exlibris</a:t>
            </a:r>
            <a:endParaRPr/>
          </a:p>
        </p:txBody>
      </p:sp>
      <p:sp>
        <p:nvSpPr>
          <p:cNvPr id="337" name="CustomShape 8"/>
          <p:cNvSpPr/>
          <p:nvPr/>
        </p:nvSpPr>
        <p:spPr>
          <a:xfrm>
            <a:off x="79200" y="6475320"/>
            <a:ext cx="177948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z="2000" strike="noStrike">
                <a:solidFill>
                  <a:srgbClr val="ffffff"/>
                </a:solidFill>
                <a:latin typeface="Calibri"/>
                <a:ea typeface="DejaVu Sans"/>
              </a:rPr>
              <a:t>Objetos</a:t>
            </a:r>
            <a:endParaRPr/>
          </a:p>
        </p:txBody>
      </p:sp>
      <p:sp>
        <p:nvSpPr>
          <p:cNvPr id="338" name="CustomShape 9"/>
          <p:cNvSpPr/>
          <p:nvPr/>
        </p:nvSpPr>
        <p:spPr>
          <a:xfrm>
            <a:off x="10224000" y="5256000"/>
            <a:ext cx="2060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9" name="Picture 15" descr=""/>
          <p:cNvPicPr/>
          <p:nvPr/>
        </p:nvPicPr>
        <p:blipFill>
          <a:blip r:embed="rId4"/>
          <a:stretch/>
        </p:blipFill>
        <p:spPr>
          <a:xfrm>
            <a:off x="46080" y="2376000"/>
            <a:ext cx="2487960" cy="3815640"/>
          </a:xfrm>
          <a:prstGeom prst="rect">
            <a:avLst/>
          </a:prstGeom>
          <a:ln>
            <a:noFill/>
          </a:ln>
        </p:spPr>
      </p:pic>
      <p:sp>
        <p:nvSpPr>
          <p:cNvPr id="340" name="CustomShape 10"/>
          <p:cNvSpPr/>
          <p:nvPr/>
        </p:nvSpPr>
        <p:spPr>
          <a:xfrm>
            <a:off x="648000" y="2305080"/>
            <a:ext cx="1007640" cy="179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AR" strike="noStrike">
                <a:solidFill>
                  <a:srgbClr val="000000"/>
                </a:solidFill>
                <a:latin typeface="Calibri"/>
              </a:rPr>
              <a:t>Objetos</a:t>
            </a:r>
            <a:endParaRPr/>
          </a:p>
        </p:txBody>
      </p:sp>
      <p:pic>
        <p:nvPicPr>
          <p:cNvPr id="341" name="Picture 30" descr=""/>
          <p:cNvPicPr/>
          <p:nvPr/>
        </p:nvPicPr>
        <p:blipFill>
          <a:blip r:embed="rId5"/>
          <a:stretch/>
        </p:blipFill>
        <p:spPr>
          <a:xfrm rot="21198600">
            <a:off x="5500800" y="590040"/>
            <a:ext cx="6667920" cy="4074480"/>
          </a:xfrm>
          <a:prstGeom prst="rect">
            <a:avLst/>
          </a:prstGeom>
          <a:ln>
            <a:noFill/>
          </a:ln>
        </p:spPr>
      </p:pic>
      <p:pic>
        <p:nvPicPr>
          <p:cNvPr id="342" name="Picture 19" descr=""/>
          <p:cNvPicPr/>
          <p:nvPr/>
        </p:nvPicPr>
        <p:blipFill>
          <a:blip r:embed="rId6"/>
          <a:stretch/>
        </p:blipFill>
        <p:spPr>
          <a:xfrm rot="322800">
            <a:off x="6829200" y="4364280"/>
            <a:ext cx="4162320" cy="3047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25016</TotalTime>
  <Application>LibreOffice/4.4.2.2$Windows_x86 LibreOffice_project/c4c7d32d0d49397cad38d62472b0bc8acff48dd6</Application>
  <Paragraphs>114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2017-11-04T11:15:55Z</dcterms:created>
  <dc:creator>lucas rowman</dc:creator>
  <dc:language>es-AR</dc:language>
  <dcterms:modified xsi:type="dcterms:W3CDTF">2017-11-15T08:54:01Z</dcterms:modified>
  <cp:revision>59</cp:revision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12</vt:i4>
  </property>
</Properties>
</file>