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B8744C-7967-4DCB-81C2-D147B9821E28}">
  <a:tblStyle styleId="{97B8744C-7967-4DCB-81C2-D147B9821E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682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50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11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90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08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037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53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197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025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539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39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29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453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814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933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20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850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42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24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47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59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22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21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31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12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23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200"/>
            </a:lvl1pPr>
            <a:lvl2pPr lvl="1" algn="ctr" rtl="0">
              <a:spcBef>
                <a:spcPts val="0"/>
              </a:spcBef>
              <a:buSzPct val="100000"/>
              <a:defRPr sz="3200"/>
            </a:lvl2pPr>
            <a:lvl3pPr lvl="2" algn="ctr" rtl="0">
              <a:spcBef>
                <a:spcPts val="0"/>
              </a:spcBef>
              <a:buSzPct val="100000"/>
              <a:defRPr sz="3200"/>
            </a:lvl3pPr>
            <a:lvl4pPr lvl="3" algn="ctr" rtl="0">
              <a:spcBef>
                <a:spcPts val="0"/>
              </a:spcBef>
              <a:buSzPct val="100000"/>
              <a:defRPr sz="3200"/>
            </a:lvl4pPr>
            <a:lvl5pPr lvl="4" algn="ctr" rtl="0">
              <a:spcBef>
                <a:spcPts val="0"/>
              </a:spcBef>
              <a:buSzPct val="100000"/>
              <a:defRPr sz="3200"/>
            </a:lvl5pPr>
            <a:lvl6pPr lvl="5" algn="ctr" rtl="0">
              <a:spcBef>
                <a:spcPts val="0"/>
              </a:spcBef>
              <a:buSzPct val="100000"/>
              <a:defRPr sz="3200"/>
            </a:lvl6pPr>
            <a:lvl7pPr lvl="6" algn="ctr" rtl="0">
              <a:spcBef>
                <a:spcPts val="0"/>
              </a:spcBef>
              <a:buSzPct val="100000"/>
              <a:defRPr sz="3200"/>
            </a:lvl7pPr>
            <a:lvl8pPr lvl="7" algn="ctr" rtl="0">
              <a:spcBef>
                <a:spcPts val="0"/>
              </a:spcBef>
              <a:buSzPct val="100000"/>
              <a:defRPr sz="3200"/>
            </a:lvl8pPr>
            <a:lvl9pPr lvl="8" algn="ctr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‹Nº›</a:t>
            </a:fld>
            <a:endParaRPr lang="es-419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bae.com/tendencias/2017/08/04/los-nombres-de-bebes-mas-elegidos-en-la-ciudad-en-201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rin.com/sociedad/nombres-2017-elegidos-bebes-ciudad-provincia_0_S1yf3ywmZ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rin.com/sociedad/nombres-2017-elegidos-bebes-ciudad-provincia_0_S1yf3ywmZ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rin.com/sociedad/nombres-2017-elegidos-bebes-ciudad-provincia_0_S1yf3ywmZ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ombres.historias.datos.gob.a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ombres.historias.datos.gob.ar/nombre/Paula/1998?others=Fernanda#seccion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enosaires.gob.ar/areas/registrocivil/nombres/busqueda/buscador_nombres.php?sexo=ambos&amp;letra=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www.infobae.com/deportes-2/2017/07/21/quisieron-demostrar-su-pasion-por-boca-pero-cometieron-un-error-en-el-nombre-de-su-hijo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0" y="952050"/>
            <a:ext cx="5844300" cy="1836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3000">
                <a:solidFill>
                  <a:schemeClr val="dk2"/>
                </a:solidFill>
              </a:rPr>
              <a:t>Los nombres en Argentina a partir del nuevo Código Civil y Comercial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91350" y="2788645"/>
            <a:ext cx="5361300" cy="87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chemeClr val="accent6"/>
                </a:solidFill>
              </a:rPr>
              <a:t>Eduardo Pablo Giordanino</a:t>
            </a:r>
          </a:p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chemeClr val="accent6"/>
                </a:solidFill>
              </a:rPr>
              <a:t>María Carmen De Cucco Alconada</a:t>
            </a:r>
          </a:p>
          <a:p>
            <a:pPr lvl="0">
              <a:spcBef>
                <a:spcPts val="0"/>
              </a:spcBef>
              <a:buNone/>
            </a:pPr>
            <a:r>
              <a:rPr lang="es-419" i="1">
                <a:solidFill>
                  <a:schemeClr val="accent6"/>
                </a:solidFill>
              </a:rPr>
              <a:t>Universidad de Buenos Aires. Facultad de Filosofía y Letras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3428550" y="4067825"/>
            <a:ext cx="5361300" cy="68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i="1"/>
              <a:t>VI Encuentro Nacional de Catalogadores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/>
              <a:t>Buenos Aires, 15 al 17 de noviembre 2017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Shape 183"/>
          <p:cNvGraphicFramePr/>
          <p:nvPr/>
        </p:nvGraphicFramePr>
        <p:xfrm>
          <a:off x="952500" y="631725"/>
          <a:ext cx="7239000" cy="3352770"/>
        </p:xfrm>
        <a:graphic>
          <a:graphicData uri="http://schemas.openxmlformats.org/drawingml/2006/table">
            <a:tbl>
              <a:tblPr>
                <a:noFill/>
                <a:tableStyleId>{97B8744C-7967-4DCB-81C2-D147B9821E28}</a:tableStyleId>
              </a:tblPr>
              <a:tblGrid>
                <a:gridCol w="3619500"/>
                <a:gridCol w="3619500"/>
              </a:tblGrid>
              <a:tr h="15988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Benjamín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Mateo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Bautista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Felipe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Santiago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Santino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Valentino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Sofía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Martina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Isabella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Catalina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Emma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Valentina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419" sz="2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Olivia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6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84" name="Shape 184"/>
          <p:cNvSpPr txBox="1"/>
          <p:nvPr/>
        </p:nvSpPr>
        <p:spPr>
          <a:xfrm>
            <a:off x="902600" y="4014975"/>
            <a:ext cx="7239000" cy="39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Nombres de bebés más elegidos en Ciudad de Buenos Aires en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902600" y="4248225"/>
            <a:ext cx="7239000" cy="39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Nombres de bebés menos elegidos en Ciudad de Buenos Aires en 2017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02600" y="489925"/>
            <a:ext cx="7505700" cy="344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accent2"/>
                </a:solidFill>
              </a:rPr>
              <a:t>Ailee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accent2"/>
                </a:solidFill>
              </a:rPr>
              <a:t>Elián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accent2"/>
                </a:solidFill>
              </a:rPr>
              <a:t>Xiomara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accent2"/>
                </a:solidFill>
              </a:rPr>
              <a:t>Aarav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accent2"/>
                </a:solidFill>
              </a:rPr>
              <a:t>Sae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accent2"/>
                </a:solidFill>
              </a:rPr>
              <a:t>Alaric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0">
        <p14:warp dir="i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088" y="152400"/>
            <a:ext cx="634583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0">
        <p15:prstTrans prst="fracture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800" y="152400"/>
            <a:ext cx="639241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0">
        <p15:prstTrans prst="curtains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Captura de pantalla 2017-11-05 10.15.34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50250"/>
            <a:ext cx="8839202" cy="408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1154" r="635" b="5289"/>
          <a:stretch/>
        </p:blipFill>
        <p:spPr>
          <a:xfrm>
            <a:off x="201850" y="445125"/>
            <a:ext cx="8725100" cy="412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t="12517" r="1487" b="8903"/>
          <a:stretch/>
        </p:blipFill>
        <p:spPr>
          <a:xfrm>
            <a:off x="150725" y="443200"/>
            <a:ext cx="8842552" cy="396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0">
        <p14:conveyor dir="l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25" y="117025"/>
            <a:ext cx="8732152" cy="49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14:prism isContent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9430" t="14733" r="9689" b="6051"/>
          <a:stretch/>
        </p:blipFill>
        <p:spPr>
          <a:xfrm>
            <a:off x="210200" y="160750"/>
            <a:ext cx="8757426" cy="482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14:window dir="ver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238125"/>
            <a:ext cx="8810625" cy="466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Temario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819150" y="1582625"/>
            <a:ext cx="7505700" cy="285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419" sz="2400"/>
              <a:t>Introducción 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419" sz="2400"/>
              <a:t>El nombre y el apellido. Conceptos básicos 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419" sz="2400"/>
              <a:t>La Ley 18248 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419" sz="2400"/>
              <a:t>El Código Civil y Comercial de la Nación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419" sz="2400"/>
              <a:t>Casuística </a:t>
            </a:r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s-419" sz="2400"/>
              <a:t>Discusión y conclusiones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0">
        <p14:vortex dir="r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75" y="190275"/>
            <a:ext cx="3914775" cy="36290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650" y="190275"/>
            <a:ext cx="4791075" cy="475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0">
        <p15:prstTrans prst="origami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23" y="207125"/>
            <a:ext cx="3867150" cy="29908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542" y="211596"/>
            <a:ext cx="3562350" cy="23050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8" y="3197975"/>
            <a:ext cx="2552700" cy="1771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173" y="2516646"/>
            <a:ext cx="4924425" cy="2419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1" y="0"/>
            <a:ext cx="908685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95250"/>
            <a:ext cx="880110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 amt="97000"/>
          </a:blip>
          <a:srcRect t="5027" b="12695"/>
          <a:stretch/>
        </p:blipFill>
        <p:spPr>
          <a:xfrm>
            <a:off x="214250" y="135400"/>
            <a:ext cx="6190400" cy="48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4650" y="1265838"/>
            <a:ext cx="2570175" cy="26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shred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>
          <a:xfrm>
            <a:off x="1891350" y="544065"/>
            <a:ext cx="5844300" cy="1836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3000" dirty="0">
                <a:solidFill>
                  <a:schemeClr val="dk2"/>
                </a:solidFill>
              </a:rPr>
              <a:t>Los nombres en Argentina a partir del nuevo Código Civil y Comercial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ubTitle" idx="1"/>
          </p:nvPr>
        </p:nvSpPr>
        <p:spPr>
          <a:xfrm>
            <a:off x="1891354" y="3196625"/>
            <a:ext cx="5361300" cy="87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dirty="0">
                <a:solidFill>
                  <a:schemeClr val="accent6"/>
                </a:solidFill>
              </a:rPr>
              <a:t>Eduardo Pablo Giordanino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 dirty="0">
                <a:solidFill>
                  <a:schemeClr val="accent6"/>
                </a:solidFill>
              </a:rPr>
              <a:t>María Carmen De </a:t>
            </a:r>
            <a:r>
              <a:rPr lang="es-419" dirty="0" err="1">
                <a:solidFill>
                  <a:schemeClr val="accent6"/>
                </a:solidFill>
              </a:rPr>
              <a:t>Cucco</a:t>
            </a:r>
            <a:r>
              <a:rPr lang="es-419" dirty="0">
                <a:solidFill>
                  <a:schemeClr val="accent6"/>
                </a:solidFill>
              </a:rPr>
              <a:t> </a:t>
            </a:r>
            <a:r>
              <a:rPr lang="es-419" dirty="0" err="1">
                <a:solidFill>
                  <a:schemeClr val="accent6"/>
                </a:solidFill>
              </a:rPr>
              <a:t>Alconada</a:t>
            </a:r>
            <a:endParaRPr lang="es-419" dirty="0">
              <a:solidFill>
                <a:schemeClr val="accent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419" i="1" dirty="0">
                <a:solidFill>
                  <a:schemeClr val="accent6"/>
                </a:solidFill>
              </a:rPr>
              <a:t>Universidad de Buenos Aires. Facultad de Filosofía y Letras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1"/>
          </p:nvPr>
        </p:nvSpPr>
        <p:spPr>
          <a:xfrm>
            <a:off x="3428550" y="4067825"/>
            <a:ext cx="5361300" cy="68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i="1" dirty="0"/>
              <a:t>VI Encuentro Nacional de Catalogadores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 dirty="0"/>
              <a:t>Buenos Aires, 15 al 17 de noviembre 2017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420868" y="2110085"/>
            <a:ext cx="830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Gracias por su atención!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6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7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75" tmFilter="0, 0; 0.125,0.2665; 0.25,0.4; 0.375,0.465; 0.5,0.5;  0.625,0.535; 0.75,0.6; 0.875,0.7335; 1,1">
                                          <p:stCondLst>
                                            <p:cond delay="20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37" tmFilter="0, 0; 0.125,0.2665; 0.25,0.4; 0.375,0.465; 0.5,0.5;  0.625,0.535; 0.75,0.6; 0.875,0.7335; 1,1">
                                          <p:stCondLst>
                                            <p:cond delay="41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13" tmFilter="0, 0; 0.125,0.2665; 0.25,0.4; 0.375,0.465; 0.5,0.5;  0.625,0.535; 0.75,0.6; 0.875,0.7335; 1,1">
                                          <p:stCondLst>
                                            <p:cond delay="51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81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19" decel="50000">
                                          <p:stCondLst>
                                            <p:cond delay="21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81">
                                          <p:stCondLst>
                                            <p:cond delay="4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19" decel="50000">
                                          <p:stCondLst>
                                            <p:cond delay="41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81">
                                          <p:stCondLst>
                                            <p:cond delay="51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19" decel="50000">
                                          <p:stCondLst>
                                            <p:cond delay="52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81">
                                          <p:stCondLst>
                                            <p:cond delay="5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19" decel="50000">
                                          <p:stCondLst>
                                            <p:cond delay="5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9150" y="400475"/>
            <a:ext cx="7505700" cy="51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1800" b="1"/>
              <a:t>Los nombres en Argentina a partir del nuevo Código Civil y Comercial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19150" y="1186950"/>
            <a:ext cx="7687500" cy="325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1600"/>
              <a:t>El nombre es, al mismo tiempo, un atributo de la personalidad, un derecho y un deber de cada persona. Un derecho a la identidad de raigambre constitucional y un deber de identificación frente al Estado.</a:t>
            </a:r>
          </a:p>
          <a:p>
            <a:pPr lvl="0">
              <a:spcBef>
                <a:spcPts val="0"/>
              </a:spcBef>
              <a:buNone/>
            </a:pPr>
            <a:r>
              <a:rPr lang="es-419" sz="1600"/>
              <a:t>Con respecto a las formas del nombre en Argentina, la ley 18.248 de 1969 que establecía las normas para la inscripción de nombres de las personas naturales fue derogada por el Código Civil y Comercial de 2014, vigente desde agosto de 2015.</a:t>
            </a:r>
          </a:p>
          <a:p>
            <a:pPr lvl="0">
              <a:spcBef>
                <a:spcPts val="0"/>
              </a:spcBef>
              <a:buNone/>
            </a:pPr>
            <a:r>
              <a:rPr lang="es-419" sz="1600"/>
              <a:t>A partir del nuevo Código Civil y Comercial argentino, nuestro objetivo es reflexionar sobre el impacto que estos nuevos usos tendrán en las actividades relacionadas con el control de autoridades en distintos planos de la bibliotecología y en las industrias culturales.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19150" y="400500"/>
            <a:ext cx="7505700" cy="51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b="1"/>
              <a:t>Conceptos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19150" y="1149875"/>
            <a:ext cx="7505700" cy="328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2400" b="1"/>
              <a:t>Nombre</a:t>
            </a:r>
            <a:r>
              <a:rPr lang="es-419" sz="2400"/>
              <a:t> : prenombre + apellido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 sz="2400" b="1"/>
              <a:t>Prenombre</a:t>
            </a:r>
            <a:r>
              <a:rPr lang="es-419" sz="2400"/>
              <a:t>: nombre propiamente dicho, bautismal o de pila, que distingue al individuo dentro de la familia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 sz="2400" b="1"/>
              <a:t>Apellido</a:t>
            </a:r>
            <a:r>
              <a:rPr lang="es-419" sz="2400"/>
              <a:t>: (patronímico) elemento familiar o colectivo, común a todos los miembros de un grupo familiar. Sirve para indicar la filiación del sujeto y se transmite de generación en generación.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19150" y="487050"/>
            <a:ext cx="7505700" cy="51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b="1"/>
              <a:t>Apellido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19150" y="1149875"/>
            <a:ext cx="7505700" cy="328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2400" b="1"/>
              <a:t>Apellido compuesto</a:t>
            </a:r>
            <a:r>
              <a:rPr lang="es-419" sz="2400"/>
              <a:t>: dos vocablos unidos de manera indisoluble para caracterizar a una familia.</a:t>
            </a:r>
          </a:p>
          <a:p>
            <a:pPr lvl="0">
              <a:spcBef>
                <a:spcPts val="0"/>
              </a:spcBef>
              <a:buNone/>
            </a:pPr>
            <a:r>
              <a:rPr lang="es-419" sz="2400" b="1"/>
              <a:t>Doble Apellido</a:t>
            </a:r>
            <a:r>
              <a:rPr lang="es-419" sz="2400"/>
              <a:t>: primer apellido del padre y el primero de la madre.</a:t>
            </a:r>
          </a:p>
          <a:p>
            <a:pPr lvl="0">
              <a:spcBef>
                <a:spcPts val="0"/>
              </a:spcBef>
              <a:buNone/>
            </a:pPr>
            <a:r>
              <a:rPr lang="es-419" sz="2400"/>
              <a:t>A partir de agosto 2015 con el nuevo CCCN Argentina se une a las costumbres de tradición hispana, tanto en América Latina como en España.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14:ferris dir="l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19150" y="487050"/>
            <a:ext cx="7505700" cy="51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b="1"/>
              <a:t>Ley 18.248 (1969)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19150" y="1149875"/>
            <a:ext cx="7505700" cy="328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1800"/>
              <a:t>Nuevas normas para la inscripción de nombres de las personas naturales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419" sz="1800"/>
              <a:t>Apellido del padre 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419" sz="1800"/>
              <a:t>apellido compuesto del padre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s-419" sz="1800"/>
              <a:t>doble apellido (primero el del padre y después el de la madre)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 sz="1800"/>
              <a:t>Mujer casada: añadir a su apellido el del marido, precedido por la preposición “de” (optativo).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 sz="1800"/>
              <a:t>No se admitían nombres extravagantes, ridículos, nombres extranjeros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0">
        <p14:prism isContent="1" isInverted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19150" y="487050"/>
            <a:ext cx="7505700" cy="51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2400" b="1"/>
              <a:t>Código Civil y Comercial de la Nación (2015)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819150" y="1149875"/>
            <a:ext cx="7971900" cy="328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i="1"/>
              <a:t>Libro 1°, parte general. TÍTULO I - Persona humana. Capítulo 4 - Nombre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62.- Derecho y deber.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63.- Reglas concernientes al prenombre.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64.- Apellido de los hijos.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65.- Apellido de persona menor de edad </a:t>
            </a:r>
          </a:p>
          <a:p>
            <a:pPr marL="13716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sin filiación determinada.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66.- Casos especiales.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lvl="0" rt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19150" y="487050"/>
            <a:ext cx="7505700" cy="51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2400" b="1"/>
              <a:t>Código Civil y Comercial de la Nación (2015)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819150" y="1149875"/>
            <a:ext cx="7971900" cy="328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67.- Cónyuges.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68.- Nombre del hijo adoptivo.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69.- Cambio de nombre.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70.- Proceso.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71.- Acciones de protección del nombre.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ARTÍCULO 72.- Seudónimo.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lvl="0" rtl="0">
              <a:spcBef>
                <a:spcPts val="0"/>
              </a:spcBef>
              <a:buNone/>
            </a:pPr>
            <a:endParaRPr sz="2200"/>
          </a:p>
          <a:p>
            <a:pPr lvl="0" rt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19150" y="487050"/>
            <a:ext cx="7505700" cy="51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2400" b="1"/>
              <a:t>Código Civil y Comercial de la Nación (2015)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19150" y="1149875"/>
            <a:ext cx="7971900" cy="328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2200"/>
              <a:t>Nombre: prenombre (nombre propio, individual o de pila) y apellido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a)	obligatoriedad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b)	inmutabilidad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c)	unidad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d)	indisponibilidad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e)	irrenunciabilidad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f)	imprescriptibilidad</a:t>
            </a:r>
          </a:p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(art. 62)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630</Words>
  <Application>Microsoft Office PowerPoint</Application>
  <PresentationFormat>Presentación en pantalla (16:9)</PresentationFormat>
  <Paragraphs>89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Nunito</vt:lpstr>
      <vt:lpstr>Calibri</vt:lpstr>
      <vt:lpstr>Arial</vt:lpstr>
      <vt:lpstr>Shift</vt:lpstr>
      <vt:lpstr>Los nombres en Argentina a partir del nuevo Código Civil y Comercial</vt:lpstr>
      <vt:lpstr>Temario</vt:lpstr>
      <vt:lpstr>Los nombres en Argentina a partir del nuevo Código Civil y Comercial</vt:lpstr>
      <vt:lpstr>Conceptos</vt:lpstr>
      <vt:lpstr>Apellido</vt:lpstr>
      <vt:lpstr>Ley 18.248 (1969)</vt:lpstr>
      <vt:lpstr>Código Civil y Comercial de la Nación (2015)</vt:lpstr>
      <vt:lpstr>Código Civil y Comercial de la Nación (2015)</vt:lpstr>
      <vt:lpstr>Código Civil y Comercial de la Nación (2015)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nombres en Argentina a partir del nuevo Código Civil y Comercial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nombres en Argentina a partir del nuevo Código Civil y Comercial</dc:title>
  <cp:lastModifiedBy>Eduardo Giordanino</cp:lastModifiedBy>
  <cp:revision>9</cp:revision>
  <dcterms:modified xsi:type="dcterms:W3CDTF">2017-11-10T16:30:11Z</dcterms:modified>
</cp:coreProperties>
</file>