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31B3834-A114-47A1-B0E4-5F7A713F244C}" type="datetimeFigureOut">
              <a:rPr lang="es-AR" smtClean="0"/>
              <a:t>11/11/2017</a:t>
            </a:fld>
            <a:endParaRPr lang="es-A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s-A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C9CD496-5056-478D-A013-7667CA1C62ED}" type="slidenum">
              <a:rPr lang="es-AR" smtClean="0"/>
              <a:t>‹Nº›</a:t>
            </a:fld>
            <a:endParaRPr lang="es-A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F31B3834-A114-47A1-B0E4-5F7A713F244C}" type="datetimeFigureOut">
              <a:rPr lang="es-AR" smtClean="0"/>
              <a:t>11/11/2017</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DC9CD496-5056-478D-A013-7667CA1C62ED}" type="slidenum">
              <a:rPr lang="es-AR" smtClean="0"/>
              <a:t>‹Nº›</a:t>
            </a:fld>
            <a:endParaRPr lang="es-A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F31B3834-A114-47A1-B0E4-5F7A713F244C}" type="datetimeFigureOut">
              <a:rPr lang="es-AR" smtClean="0"/>
              <a:t>11/11/2017</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DC9CD496-5056-478D-A013-7667CA1C62ED}" type="slidenum">
              <a:rPr lang="es-AR" smtClean="0"/>
              <a:t>‹Nº›</a:t>
            </a:fld>
            <a:endParaRPr lang="es-A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F31B3834-A114-47A1-B0E4-5F7A713F244C}" type="datetimeFigureOut">
              <a:rPr lang="es-AR" smtClean="0"/>
              <a:t>11/11/2017</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DC9CD496-5056-478D-A013-7667CA1C62ED}" type="slidenum">
              <a:rPr lang="es-AR" smtClean="0"/>
              <a:t>‹Nº›</a:t>
            </a:fld>
            <a:endParaRPr lang="es-AR"/>
          </a:p>
        </p:txBody>
      </p:sp>
      <p:sp>
        <p:nvSpPr>
          <p:cNvPr id="11" name="Title 10"/>
          <p:cNvSpPr>
            <a:spLocks noGrp="1"/>
          </p:cNvSpPr>
          <p:nvPr>
            <p:ph type="title"/>
          </p:nvPr>
        </p:nvSpPr>
        <p:spPr/>
        <p:txBody>
          <a:bodyPr/>
          <a:lstStyle/>
          <a:p>
            <a:r>
              <a:rPr lang="es-ES" smtClean="0"/>
              <a:t>Haga clic para modificar el estilo de título del patrón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31B3834-A114-47A1-B0E4-5F7A713F244C}" type="datetimeFigureOut">
              <a:rPr lang="es-AR" smtClean="0"/>
              <a:t>11/11/2017</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DC9CD496-5056-478D-A013-7667CA1C62ED}" type="slidenum">
              <a:rPr lang="es-AR" smtClean="0"/>
              <a:t>‹Nº›</a:t>
            </a:fld>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31B3834-A114-47A1-B0E4-5F7A713F244C}" type="datetimeFigureOut">
              <a:rPr lang="es-AR" smtClean="0"/>
              <a:t>11/11/2017</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DC9CD496-5056-478D-A013-7667CA1C62ED}" type="slidenum">
              <a:rPr lang="es-AR" smtClean="0"/>
              <a:t>‹Nº›</a:t>
            </a:fld>
            <a:endParaRPr lang="es-AR"/>
          </a:p>
        </p:txBody>
      </p:sp>
      <p:sp>
        <p:nvSpPr>
          <p:cNvPr id="12" name="Title 11"/>
          <p:cNvSpPr>
            <a:spLocks noGrp="1"/>
          </p:cNvSpPr>
          <p:nvPr>
            <p:ph type="title"/>
          </p:nvPr>
        </p:nvSpPr>
        <p:spPr/>
        <p:txBody>
          <a:bodyPr/>
          <a:lstStyle>
            <a:lvl1pPr>
              <a:defRPr>
                <a:solidFill>
                  <a:schemeClr val="tx2"/>
                </a:solidFill>
              </a:defRPr>
            </a:lvl1pPr>
          </a:lstStyle>
          <a:p>
            <a:r>
              <a:rPr lang="es-ES" smtClean="0"/>
              <a:t>Haga clic para modificar el estilo de título del patrón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F31B3834-A114-47A1-B0E4-5F7A713F244C}" type="datetimeFigureOut">
              <a:rPr lang="es-AR" smtClean="0"/>
              <a:t>11/11/2017</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DC9CD496-5056-478D-A013-7667CA1C62ED}" type="slidenum">
              <a:rPr lang="es-AR" smtClean="0"/>
              <a:t>‹Nº›</a:t>
            </a:fld>
            <a:endParaRPr lang="es-A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F31B3834-A114-47A1-B0E4-5F7A713F244C}" type="datetimeFigureOut">
              <a:rPr lang="es-AR" smtClean="0"/>
              <a:t>11/11/2017</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DC9CD496-5056-478D-A013-7667CA1C62ED}" type="slidenum">
              <a:rPr lang="es-AR" smtClean="0"/>
              <a:t>‹Nº›</a:t>
            </a:fld>
            <a:endParaRPr lang="es-A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1B3834-A114-47A1-B0E4-5F7A713F244C}" type="datetimeFigureOut">
              <a:rPr lang="es-AR" smtClean="0"/>
              <a:t>11/11/2017</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DC9CD496-5056-478D-A013-7667CA1C62ED}" type="slidenum">
              <a:rPr lang="es-AR" smtClean="0"/>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31B3834-A114-47A1-B0E4-5F7A713F244C}" type="datetimeFigureOut">
              <a:rPr lang="es-AR" smtClean="0"/>
              <a:t>11/11/2017</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DC9CD496-5056-478D-A013-7667CA1C62ED}" type="slidenum">
              <a:rPr lang="es-AR" smtClean="0"/>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31B3834-A114-47A1-B0E4-5F7A713F244C}" type="datetimeFigureOut">
              <a:rPr lang="es-AR" smtClean="0"/>
              <a:t>11/11/2017</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DC9CD496-5056-478D-A013-7667CA1C62ED}" type="slidenum">
              <a:rPr lang="es-AR" smtClean="0"/>
              <a:t>‹Nº›</a:t>
            </a:fld>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31B3834-A114-47A1-B0E4-5F7A713F244C}" type="datetimeFigureOut">
              <a:rPr lang="es-AR" smtClean="0"/>
              <a:t>11/11/2017</a:t>
            </a:fld>
            <a:endParaRPr lang="es-A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s-A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DC9CD496-5056-478D-A013-7667CA1C62ED}" type="slidenum">
              <a:rPr lang="es-AR" smtClean="0"/>
              <a:t>‹Nº›</a:t>
            </a:fld>
            <a:endParaRPr lang="es-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argentinacompra.gov.ar/prod/onc/sitio/Paginas/Contenido/Front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a:xfrm>
            <a:off x="395536" y="260648"/>
            <a:ext cx="8229600" cy="6120680"/>
          </a:xfrm>
        </p:spPr>
        <p:txBody>
          <a:bodyPr>
            <a:normAutofit/>
          </a:bodyPr>
          <a:lstStyle/>
          <a:p>
            <a:pPr>
              <a:lnSpc>
                <a:spcPct val="80000"/>
              </a:lnSpc>
            </a:pPr>
            <a:r>
              <a:rPr lang="es-MX" sz="2800" b="1" dirty="0" smtClean="0">
                <a:solidFill>
                  <a:schemeClr val="tx2">
                    <a:satMod val="130000"/>
                  </a:schemeClr>
                </a:solidFill>
                <a:latin typeface="Arial" panose="020B0604020202020204" pitchFamily="34" charset="0"/>
                <a:ea typeface="+mj-ea"/>
                <a:cs typeface="Arial" panose="020B0604020202020204" pitchFamily="34" charset="0"/>
              </a:rPr>
              <a:t/>
            </a:r>
            <a:br>
              <a:rPr lang="es-MX" sz="2800" b="1" dirty="0" smtClean="0">
                <a:solidFill>
                  <a:schemeClr val="tx2">
                    <a:satMod val="130000"/>
                  </a:schemeClr>
                </a:solidFill>
                <a:latin typeface="Arial" panose="020B0604020202020204" pitchFamily="34" charset="0"/>
                <a:ea typeface="+mj-ea"/>
                <a:cs typeface="Arial" panose="020B0604020202020204" pitchFamily="34" charset="0"/>
              </a:rPr>
            </a:br>
            <a:r>
              <a:rPr lang="es-MX" sz="1800" b="1" dirty="0" smtClean="0">
                <a:solidFill>
                  <a:schemeClr val="tx2">
                    <a:satMod val="130000"/>
                  </a:schemeClr>
                </a:solidFill>
                <a:latin typeface="Arial" panose="020B0604020202020204" pitchFamily="34" charset="0"/>
                <a:ea typeface="+mj-ea"/>
                <a:cs typeface="Arial" panose="020B0604020202020204" pitchFamily="34" charset="0"/>
              </a:rPr>
              <a:t>Universidad Nacional de La Plata</a:t>
            </a:r>
            <a:br>
              <a:rPr lang="es-MX" sz="1800" b="1" dirty="0" smtClean="0">
                <a:solidFill>
                  <a:schemeClr val="tx2">
                    <a:satMod val="130000"/>
                  </a:schemeClr>
                </a:solidFill>
                <a:latin typeface="Arial" panose="020B0604020202020204" pitchFamily="34" charset="0"/>
                <a:ea typeface="+mj-ea"/>
                <a:cs typeface="Arial" panose="020B0604020202020204" pitchFamily="34" charset="0"/>
              </a:rPr>
            </a:br>
            <a:r>
              <a:rPr lang="es-MX" sz="1800" b="1" dirty="0" smtClean="0">
                <a:solidFill>
                  <a:schemeClr val="tx2">
                    <a:satMod val="130000"/>
                  </a:schemeClr>
                </a:solidFill>
                <a:latin typeface="Arial" panose="020B0604020202020204" pitchFamily="34" charset="0"/>
                <a:ea typeface="+mj-ea"/>
                <a:cs typeface="Arial" panose="020B0604020202020204" pitchFamily="34" charset="0"/>
              </a:rPr>
              <a:t>Facultad de Humanidades y Ciencias de la Educación</a:t>
            </a:r>
            <a:br>
              <a:rPr lang="es-MX" sz="1800" b="1" dirty="0" smtClean="0">
                <a:solidFill>
                  <a:schemeClr val="tx2">
                    <a:satMod val="130000"/>
                  </a:schemeClr>
                </a:solidFill>
                <a:latin typeface="Arial" panose="020B0604020202020204" pitchFamily="34" charset="0"/>
                <a:ea typeface="+mj-ea"/>
                <a:cs typeface="Arial" panose="020B0604020202020204" pitchFamily="34" charset="0"/>
              </a:rPr>
            </a:br>
            <a:r>
              <a:rPr lang="es-MX" sz="1800" b="1" dirty="0" smtClean="0">
                <a:solidFill>
                  <a:schemeClr val="tx2">
                    <a:satMod val="130000"/>
                  </a:schemeClr>
                </a:solidFill>
                <a:latin typeface="Arial" panose="020B0604020202020204" pitchFamily="34" charset="0"/>
                <a:ea typeface="+mj-ea"/>
                <a:cs typeface="Arial" panose="020B0604020202020204" pitchFamily="34" charset="0"/>
              </a:rPr>
              <a:t>Departamento de Bibliotecología</a:t>
            </a:r>
            <a:r>
              <a:rPr lang="es-MX" sz="2200" b="1" dirty="0" smtClean="0">
                <a:solidFill>
                  <a:schemeClr val="tx2">
                    <a:satMod val="130000"/>
                  </a:schemeClr>
                </a:solidFill>
                <a:latin typeface="Arial" panose="020B0604020202020204" pitchFamily="34" charset="0"/>
                <a:ea typeface="+mj-ea"/>
                <a:cs typeface="Arial" panose="020B0604020202020204" pitchFamily="34" charset="0"/>
              </a:rPr>
              <a:t/>
            </a:r>
            <a:br>
              <a:rPr lang="es-MX" sz="2200" b="1" dirty="0" smtClean="0">
                <a:solidFill>
                  <a:schemeClr val="tx2">
                    <a:satMod val="130000"/>
                  </a:schemeClr>
                </a:solidFill>
                <a:latin typeface="Arial" panose="020B0604020202020204" pitchFamily="34" charset="0"/>
                <a:ea typeface="+mj-ea"/>
                <a:cs typeface="Arial" panose="020B0604020202020204" pitchFamily="34" charset="0"/>
              </a:rPr>
            </a:br>
            <a:r>
              <a:rPr lang="es-ES" sz="2200" dirty="0" smtClean="0">
                <a:solidFill>
                  <a:schemeClr val="tx2">
                    <a:satMod val="130000"/>
                  </a:schemeClr>
                </a:solidFill>
                <a:effectLst>
                  <a:outerShdw blurRad="50000" dist="30000" dir="5400000" algn="tl" rotWithShape="0">
                    <a:srgbClr val="000000">
                      <a:alpha val="30000"/>
                    </a:srgbClr>
                  </a:outerShdw>
                </a:effectLst>
                <a:latin typeface="Arial" panose="020B0604020202020204" pitchFamily="34" charset="0"/>
                <a:ea typeface="+mj-ea"/>
                <a:cs typeface="Arial" panose="020B0604020202020204" pitchFamily="34" charset="0"/>
              </a:rPr>
              <a:t/>
            </a:r>
            <a:br>
              <a:rPr lang="es-ES" sz="2200" dirty="0" smtClean="0">
                <a:solidFill>
                  <a:schemeClr val="tx2">
                    <a:satMod val="130000"/>
                  </a:schemeClr>
                </a:solidFill>
                <a:effectLst>
                  <a:outerShdw blurRad="50000" dist="30000" dir="5400000" algn="tl" rotWithShape="0">
                    <a:srgbClr val="000000">
                      <a:alpha val="30000"/>
                    </a:srgbClr>
                  </a:outerShdw>
                </a:effectLst>
                <a:latin typeface="Arial" panose="020B0604020202020204" pitchFamily="34" charset="0"/>
                <a:ea typeface="+mj-ea"/>
                <a:cs typeface="Arial" panose="020B0604020202020204" pitchFamily="34" charset="0"/>
              </a:rPr>
            </a:br>
            <a:r>
              <a:rPr lang="es-ES" sz="2200" b="1" dirty="0" smtClean="0">
                <a:solidFill>
                  <a:schemeClr val="tx2">
                    <a:satMod val="130000"/>
                  </a:schemeClr>
                </a:solidFill>
                <a:latin typeface="Arial" panose="020B0604020202020204" pitchFamily="34" charset="0"/>
                <a:ea typeface="+mj-ea"/>
                <a:cs typeface="Arial" panose="020B0604020202020204" pitchFamily="34" charset="0"/>
              </a:rPr>
              <a:t>VI Jornadas Nacionales de Catalogación</a:t>
            </a:r>
            <a:br>
              <a:rPr lang="es-ES" sz="2200" b="1" dirty="0" smtClean="0">
                <a:solidFill>
                  <a:schemeClr val="tx2">
                    <a:satMod val="130000"/>
                  </a:schemeClr>
                </a:solidFill>
                <a:latin typeface="Arial" panose="020B0604020202020204" pitchFamily="34" charset="0"/>
                <a:ea typeface="+mj-ea"/>
                <a:cs typeface="Arial" panose="020B0604020202020204" pitchFamily="34" charset="0"/>
              </a:rPr>
            </a:br>
            <a:r>
              <a:rPr lang="es-MX" sz="2200" dirty="0" smtClean="0">
                <a:solidFill>
                  <a:schemeClr val="tx2">
                    <a:satMod val="130000"/>
                  </a:schemeClr>
                </a:solidFill>
                <a:latin typeface="Arial" panose="020B0604020202020204" pitchFamily="34" charset="0"/>
                <a:ea typeface="+mj-ea"/>
                <a:cs typeface="Arial" panose="020B0604020202020204" pitchFamily="34" charset="0"/>
              </a:rPr>
              <a:t>Buenos Aires, del 15 al 17  de Noviembre de 2017</a:t>
            </a:r>
            <a:br>
              <a:rPr lang="es-MX" sz="2200" dirty="0" smtClean="0">
                <a:solidFill>
                  <a:schemeClr val="tx2">
                    <a:satMod val="130000"/>
                  </a:schemeClr>
                </a:solidFill>
                <a:latin typeface="Arial" panose="020B0604020202020204" pitchFamily="34" charset="0"/>
                <a:ea typeface="+mj-ea"/>
                <a:cs typeface="Arial" panose="020B0604020202020204" pitchFamily="34" charset="0"/>
              </a:rPr>
            </a:br>
            <a:r>
              <a:rPr lang="es-MX" sz="2200" dirty="0" smtClean="0">
                <a:solidFill>
                  <a:schemeClr val="tx2">
                    <a:satMod val="130000"/>
                  </a:schemeClr>
                </a:solidFill>
                <a:effectLst>
                  <a:outerShdw blurRad="50000" dist="30000" dir="5400000" algn="tl" rotWithShape="0">
                    <a:srgbClr val="000000">
                      <a:alpha val="30000"/>
                    </a:srgbClr>
                  </a:outerShdw>
                </a:effectLst>
                <a:latin typeface="Arial" panose="020B0604020202020204" pitchFamily="34" charset="0"/>
                <a:ea typeface="+mj-ea"/>
                <a:cs typeface="Arial" panose="020B0604020202020204" pitchFamily="34" charset="0"/>
              </a:rPr>
              <a:t/>
            </a:r>
            <a:br>
              <a:rPr lang="es-MX" sz="2200" dirty="0" smtClean="0">
                <a:solidFill>
                  <a:schemeClr val="tx2">
                    <a:satMod val="130000"/>
                  </a:schemeClr>
                </a:solidFill>
                <a:effectLst>
                  <a:outerShdw blurRad="50000" dist="30000" dir="5400000" algn="tl" rotWithShape="0">
                    <a:srgbClr val="000000">
                      <a:alpha val="30000"/>
                    </a:srgbClr>
                  </a:outerShdw>
                </a:effectLst>
                <a:latin typeface="Arial" panose="020B0604020202020204" pitchFamily="34" charset="0"/>
                <a:ea typeface="+mj-ea"/>
                <a:cs typeface="Arial" panose="020B0604020202020204" pitchFamily="34" charset="0"/>
              </a:rPr>
            </a:br>
            <a:r>
              <a:rPr lang="es-MX" sz="2200" dirty="0" smtClean="0">
                <a:solidFill>
                  <a:schemeClr val="tx2">
                    <a:satMod val="130000"/>
                  </a:schemeClr>
                </a:solidFill>
                <a:effectLst>
                  <a:outerShdw blurRad="50000" dist="30000" dir="5400000" algn="tl" rotWithShape="0">
                    <a:srgbClr val="000000">
                      <a:alpha val="30000"/>
                    </a:srgbClr>
                  </a:outerShdw>
                </a:effectLst>
                <a:latin typeface="Arial" panose="020B0604020202020204" pitchFamily="34" charset="0"/>
                <a:ea typeface="+mj-ea"/>
                <a:cs typeface="Arial" panose="020B0604020202020204" pitchFamily="34" charset="0"/>
              </a:rPr>
              <a:t/>
            </a:r>
            <a:br>
              <a:rPr lang="es-MX" sz="2200" dirty="0" smtClean="0">
                <a:solidFill>
                  <a:schemeClr val="tx2">
                    <a:satMod val="130000"/>
                  </a:schemeClr>
                </a:solidFill>
                <a:effectLst>
                  <a:outerShdw blurRad="50000" dist="30000" dir="5400000" algn="tl" rotWithShape="0">
                    <a:srgbClr val="000000">
                      <a:alpha val="30000"/>
                    </a:srgbClr>
                  </a:outerShdw>
                </a:effectLst>
                <a:latin typeface="Arial" panose="020B0604020202020204" pitchFamily="34" charset="0"/>
                <a:ea typeface="+mj-ea"/>
                <a:cs typeface="Arial" panose="020B0604020202020204" pitchFamily="34" charset="0"/>
              </a:rPr>
            </a:br>
            <a:r>
              <a:rPr lang="es-MX" sz="2200" dirty="0" smtClean="0">
                <a:solidFill>
                  <a:schemeClr val="tx2">
                    <a:satMod val="130000"/>
                  </a:schemeClr>
                </a:solidFill>
                <a:effectLst>
                  <a:outerShdw blurRad="50000" dist="30000" dir="5400000" algn="tl" rotWithShape="0">
                    <a:srgbClr val="000000">
                      <a:alpha val="30000"/>
                    </a:srgbClr>
                  </a:outerShdw>
                </a:effectLst>
                <a:latin typeface="Arial" panose="020B0604020202020204" pitchFamily="34" charset="0"/>
                <a:ea typeface="+mj-ea"/>
                <a:cs typeface="Arial" panose="020B0604020202020204" pitchFamily="34" charset="0"/>
              </a:rPr>
              <a:t/>
            </a:r>
            <a:br>
              <a:rPr lang="es-MX" sz="2200" dirty="0" smtClean="0">
                <a:solidFill>
                  <a:schemeClr val="tx2">
                    <a:satMod val="130000"/>
                  </a:schemeClr>
                </a:solidFill>
                <a:effectLst>
                  <a:outerShdw blurRad="50000" dist="30000" dir="5400000" algn="tl" rotWithShape="0">
                    <a:srgbClr val="000000">
                      <a:alpha val="30000"/>
                    </a:srgbClr>
                  </a:outerShdw>
                </a:effectLst>
                <a:latin typeface="Arial" panose="020B0604020202020204" pitchFamily="34" charset="0"/>
                <a:ea typeface="+mj-ea"/>
                <a:cs typeface="Arial" panose="020B0604020202020204" pitchFamily="34" charset="0"/>
              </a:rPr>
            </a:br>
            <a:r>
              <a:rPr lang="es-MX" sz="2200" dirty="0" smtClean="0">
                <a:solidFill>
                  <a:schemeClr val="tx2">
                    <a:satMod val="130000"/>
                  </a:schemeClr>
                </a:solidFill>
                <a:effectLst>
                  <a:outerShdw blurRad="50000" dist="30000" dir="5400000" algn="tl" rotWithShape="0">
                    <a:srgbClr val="000000">
                      <a:alpha val="30000"/>
                    </a:srgbClr>
                  </a:outerShdw>
                </a:effectLst>
                <a:latin typeface="Arial" panose="020B0604020202020204" pitchFamily="34" charset="0"/>
                <a:ea typeface="+mj-ea"/>
                <a:cs typeface="Arial" panose="020B0604020202020204" pitchFamily="34" charset="0"/>
              </a:rPr>
              <a:t/>
            </a:r>
            <a:br>
              <a:rPr lang="es-MX" sz="2200" dirty="0" smtClean="0">
                <a:solidFill>
                  <a:schemeClr val="tx2">
                    <a:satMod val="130000"/>
                  </a:schemeClr>
                </a:solidFill>
                <a:effectLst>
                  <a:outerShdw blurRad="50000" dist="30000" dir="5400000" algn="tl" rotWithShape="0">
                    <a:srgbClr val="000000">
                      <a:alpha val="30000"/>
                    </a:srgbClr>
                  </a:outerShdw>
                </a:effectLst>
                <a:latin typeface="Arial" panose="020B0604020202020204" pitchFamily="34" charset="0"/>
                <a:ea typeface="+mj-ea"/>
                <a:cs typeface="Arial" panose="020B0604020202020204" pitchFamily="34" charset="0"/>
              </a:rPr>
            </a:br>
            <a:r>
              <a:rPr lang="es-MX" sz="2800" b="1" dirty="0" smtClean="0">
                <a:solidFill>
                  <a:schemeClr val="tx2">
                    <a:satMod val="130000"/>
                  </a:schemeClr>
                </a:solidFill>
                <a:latin typeface="Arial" panose="020B0604020202020204" pitchFamily="34" charset="0"/>
                <a:ea typeface="+mj-ea"/>
                <a:cs typeface="Arial" panose="020B0604020202020204" pitchFamily="34" charset="0"/>
              </a:rPr>
              <a:t>Uso de herramientas bibliotecológicas en la administración de un catálogo de bienes y servicios: el caso del Sistema de Identificación de Bienes y Servicios</a:t>
            </a:r>
            <a:r>
              <a:rPr lang="es-MX" sz="2200" b="1" dirty="0" smtClean="0">
                <a:solidFill>
                  <a:schemeClr val="tx2">
                    <a:satMod val="130000"/>
                  </a:schemeClr>
                </a:solidFill>
                <a:latin typeface="Arial" panose="020B0604020202020204" pitchFamily="34" charset="0"/>
                <a:ea typeface="+mj-ea"/>
                <a:cs typeface="Arial" panose="020B0604020202020204" pitchFamily="34" charset="0"/>
              </a:rPr>
              <a:t/>
            </a:r>
            <a:br>
              <a:rPr lang="es-MX" sz="2200" b="1" dirty="0" smtClean="0">
                <a:solidFill>
                  <a:schemeClr val="tx2">
                    <a:satMod val="130000"/>
                  </a:schemeClr>
                </a:solidFill>
                <a:latin typeface="Arial" panose="020B0604020202020204" pitchFamily="34" charset="0"/>
                <a:ea typeface="+mj-ea"/>
                <a:cs typeface="Arial" panose="020B0604020202020204" pitchFamily="34" charset="0"/>
              </a:rPr>
            </a:br>
            <a:r>
              <a:rPr lang="es-MX" sz="2200" dirty="0" smtClean="0">
                <a:solidFill>
                  <a:schemeClr val="tx2">
                    <a:satMod val="130000"/>
                  </a:schemeClr>
                </a:solidFill>
                <a:effectLst>
                  <a:outerShdw blurRad="50000" dist="30000" dir="5400000" algn="tl" rotWithShape="0">
                    <a:srgbClr val="000000">
                      <a:alpha val="30000"/>
                    </a:srgbClr>
                  </a:outerShdw>
                </a:effectLst>
                <a:latin typeface="Arial" panose="020B0604020202020204" pitchFamily="34" charset="0"/>
                <a:ea typeface="+mj-ea"/>
                <a:cs typeface="Arial" panose="020B0604020202020204" pitchFamily="34" charset="0"/>
              </a:rPr>
              <a:t/>
            </a:r>
            <a:br>
              <a:rPr lang="es-MX" sz="2200" dirty="0" smtClean="0">
                <a:solidFill>
                  <a:schemeClr val="tx2">
                    <a:satMod val="130000"/>
                  </a:schemeClr>
                </a:solidFill>
                <a:effectLst>
                  <a:outerShdw blurRad="50000" dist="30000" dir="5400000" algn="tl" rotWithShape="0">
                    <a:srgbClr val="000000">
                      <a:alpha val="30000"/>
                    </a:srgbClr>
                  </a:outerShdw>
                </a:effectLst>
                <a:latin typeface="Arial" panose="020B0604020202020204" pitchFamily="34" charset="0"/>
                <a:ea typeface="+mj-ea"/>
                <a:cs typeface="Arial" panose="020B0604020202020204" pitchFamily="34" charset="0"/>
              </a:rPr>
            </a:br>
            <a:r>
              <a:rPr lang="es-MX" sz="2200" b="1" dirty="0" smtClean="0">
                <a:solidFill>
                  <a:schemeClr val="tx2">
                    <a:satMod val="130000"/>
                  </a:schemeClr>
                </a:solidFill>
                <a:latin typeface="Arial" panose="020B0604020202020204" pitchFamily="34" charset="0"/>
                <a:ea typeface="+mj-ea"/>
                <a:cs typeface="Arial" panose="020B0604020202020204" pitchFamily="34" charset="0"/>
              </a:rPr>
              <a:t>Lic. José Luis </a:t>
            </a:r>
            <a:r>
              <a:rPr lang="es-MX" sz="2200" b="1" dirty="0" err="1" smtClean="0">
                <a:solidFill>
                  <a:schemeClr val="tx2">
                    <a:satMod val="130000"/>
                  </a:schemeClr>
                </a:solidFill>
                <a:latin typeface="Arial" panose="020B0604020202020204" pitchFamily="34" charset="0"/>
                <a:ea typeface="+mj-ea"/>
                <a:cs typeface="Arial" panose="020B0604020202020204" pitchFamily="34" charset="0"/>
              </a:rPr>
              <a:t>Balparda</a:t>
            </a:r>
            <a:r>
              <a:rPr lang="es-MX" sz="2200" b="1" dirty="0" smtClean="0">
                <a:solidFill>
                  <a:schemeClr val="tx2">
                    <a:satMod val="130000"/>
                  </a:schemeClr>
                </a:solidFill>
                <a:latin typeface="Arial" panose="020B0604020202020204" pitchFamily="34" charset="0"/>
                <a:ea typeface="+mj-ea"/>
                <a:cs typeface="Arial" panose="020B0604020202020204" pitchFamily="34" charset="0"/>
              </a:rPr>
              <a:t/>
            </a:r>
            <a:br>
              <a:rPr lang="es-MX" sz="2200" b="1" dirty="0" smtClean="0">
                <a:solidFill>
                  <a:schemeClr val="tx2">
                    <a:satMod val="130000"/>
                  </a:schemeClr>
                </a:solidFill>
                <a:latin typeface="Arial" panose="020B0604020202020204" pitchFamily="34" charset="0"/>
                <a:ea typeface="+mj-ea"/>
                <a:cs typeface="Arial" panose="020B0604020202020204" pitchFamily="34" charset="0"/>
              </a:rPr>
            </a:br>
            <a:r>
              <a:rPr lang="es-AR" sz="2200" b="1" dirty="0" smtClean="0">
                <a:solidFill>
                  <a:schemeClr val="tx2">
                    <a:satMod val="130000"/>
                  </a:schemeClr>
                </a:solidFill>
                <a:latin typeface="Arial" panose="020B0604020202020204" pitchFamily="34" charset="0"/>
                <a:ea typeface="+mj-ea"/>
                <a:cs typeface="Arial" panose="020B0604020202020204" pitchFamily="34" charset="0"/>
              </a:rPr>
              <a:t>Prof. Mg Edgardo Stubbs</a:t>
            </a:r>
            <a:endParaRPr lang="es-MX" sz="2200" b="1" dirty="0">
              <a:solidFill>
                <a:schemeClr val="tx2">
                  <a:satMod val="130000"/>
                </a:schemeClr>
              </a:solidFill>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29020166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AR" b="1" dirty="0"/>
              <a:t>Usado como alojamiento de elementos particulares</a:t>
            </a:r>
            <a:endParaRPr lang="es-AR" dirty="0"/>
          </a:p>
          <a:p>
            <a:pPr lvl="1"/>
            <a:r>
              <a:rPr lang="es-AR" dirty="0"/>
              <a:t>01349 BANCOS DE MEMORIA</a:t>
            </a:r>
            <a:endParaRPr lang="es-AR" sz="4000" dirty="0"/>
          </a:p>
          <a:p>
            <a:pPr lvl="1"/>
            <a:r>
              <a:rPr lang="es-AR" dirty="0"/>
              <a:t>06833 BANCOS DE COMANDO DE MOTOR</a:t>
            </a:r>
            <a:endParaRPr lang="es-AR" sz="4000" dirty="0"/>
          </a:p>
          <a:p>
            <a:pPr lvl="1"/>
            <a:r>
              <a:rPr lang="es-AR" dirty="0"/>
              <a:t>06834 BANCOS DE CAPACITOR</a:t>
            </a:r>
            <a:endParaRPr lang="es-AR" sz="4000" dirty="0"/>
          </a:p>
          <a:p>
            <a:pPr lvl="1"/>
            <a:r>
              <a:rPr lang="es-AR" dirty="0"/>
              <a:t>07383 BANCOS OPTICOS</a:t>
            </a:r>
            <a:endParaRPr lang="es-AR" sz="4000" dirty="0"/>
          </a:p>
          <a:p>
            <a:pPr lvl="1"/>
            <a:r>
              <a:rPr lang="es-AR" dirty="0"/>
              <a:t>08821 BANCOS DE BATERIAS</a:t>
            </a:r>
          </a:p>
          <a:p>
            <a:pPr marL="457200" lvl="1" indent="0">
              <a:buNone/>
            </a:pPr>
            <a:endParaRPr lang="es-AR" dirty="0"/>
          </a:p>
        </p:txBody>
      </p:sp>
      <p:sp>
        <p:nvSpPr>
          <p:cNvPr id="2" name="1 Título"/>
          <p:cNvSpPr>
            <a:spLocks noGrp="1"/>
          </p:cNvSpPr>
          <p:nvPr>
            <p:ph type="title"/>
          </p:nvPr>
        </p:nvSpPr>
        <p:spPr/>
        <p:txBody>
          <a:bodyPr>
            <a:normAutofit fontScale="90000"/>
          </a:bodyPr>
          <a:lstStyle/>
          <a:p>
            <a:r>
              <a:rPr lang="es-ES_tradnl" dirty="0" smtClean="0"/>
              <a:t>Resultados: Análisis de la muestra</a:t>
            </a:r>
            <a:endParaRPr lang="es-AR" dirty="0"/>
          </a:p>
        </p:txBody>
      </p:sp>
    </p:spTree>
    <p:extLst>
      <p:ext uri="{BB962C8B-B14F-4D97-AF65-F5344CB8AC3E}">
        <p14:creationId xmlns:p14="http://schemas.microsoft.com/office/powerpoint/2010/main" val="24379872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r>
              <a:rPr lang="es-AR" b="1" dirty="0"/>
              <a:t>Usado como complemento en frases preposicionales</a:t>
            </a:r>
            <a:endParaRPr lang="es-AR" dirty="0"/>
          </a:p>
          <a:p>
            <a:pPr lvl="1"/>
            <a:r>
              <a:rPr lang="es-AR" dirty="0"/>
              <a:t>05893 AMOLADORAS DE BANCO</a:t>
            </a:r>
            <a:endParaRPr lang="es-AR" sz="4000" dirty="0"/>
          </a:p>
          <a:p>
            <a:pPr lvl="1"/>
            <a:r>
              <a:rPr lang="es-AR" dirty="0"/>
              <a:t>05900 AGUJEREADORAS DE BANCO</a:t>
            </a:r>
            <a:endParaRPr lang="es-AR" sz="4000" dirty="0"/>
          </a:p>
          <a:p>
            <a:pPr lvl="1"/>
            <a:r>
              <a:rPr lang="es-AR" dirty="0"/>
              <a:t>09136 REP. Y ACC. P/BANCO DE </a:t>
            </a:r>
            <a:r>
              <a:rPr lang="es-AR" dirty="0" smtClean="0"/>
              <a:t>TRABAJO</a:t>
            </a:r>
          </a:p>
          <a:p>
            <a:r>
              <a:rPr lang="es-AR" sz="2100" dirty="0" smtClean="0"/>
              <a:t>Existen </a:t>
            </a:r>
            <a:r>
              <a:rPr lang="es-AR" sz="2100" dirty="0"/>
              <a:t>cuatro (4) grupos conceptuales distintos que usan el vocablo </a:t>
            </a:r>
            <a:r>
              <a:rPr lang="es-AR" sz="2100" i="1" dirty="0"/>
              <a:t>banco</a:t>
            </a:r>
            <a:r>
              <a:rPr lang="es-AR" sz="2100" dirty="0"/>
              <a:t> por lo que, de ser necesaria, cada una de estas </a:t>
            </a:r>
            <a:r>
              <a:rPr lang="es-AR" sz="2100" i="1" dirty="0"/>
              <a:t>clases genéricas</a:t>
            </a:r>
            <a:r>
              <a:rPr lang="es-AR" sz="2100" dirty="0"/>
              <a:t> deben llevar dentro de su registro una nota de Aplicación que establezca el significado elegido o cualquier otra información aclaratoria que despeje eventuales dudas que se le pudieran presentar al usuario.</a:t>
            </a:r>
          </a:p>
          <a:p>
            <a:endParaRPr lang="es-AR" sz="2800" dirty="0"/>
          </a:p>
          <a:p>
            <a:pPr lvl="2"/>
            <a:endParaRPr lang="es-AR" dirty="0"/>
          </a:p>
        </p:txBody>
      </p:sp>
      <p:sp>
        <p:nvSpPr>
          <p:cNvPr id="2" name="1 Título"/>
          <p:cNvSpPr>
            <a:spLocks noGrp="1"/>
          </p:cNvSpPr>
          <p:nvPr>
            <p:ph type="title"/>
          </p:nvPr>
        </p:nvSpPr>
        <p:spPr/>
        <p:txBody>
          <a:bodyPr>
            <a:normAutofit fontScale="90000"/>
          </a:bodyPr>
          <a:lstStyle/>
          <a:p>
            <a:r>
              <a:rPr lang="es-ES_tradnl" dirty="0" smtClean="0"/>
              <a:t>Resultados: Análisis de la muestra</a:t>
            </a:r>
            <a:endParaRPr lang="es-AR" dirty="0"/>
          </a:p>
        </p:txBody>
      </p:sp>
    </p:spTree>
    <p:extLst>
      <p:ext uri="{BB962C8B-B14F-4D97-AF65-F5344CB8AC3E}">
        <p14:creationId xmlns:p14="http://schemas.microsoft.com/office/powerpoint/2010/main" val="2587875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AR" dirty="0"/>
              <a:t>A partir de la definición y descripción de la estructura del SIByS, las herramientas se pudieron aplicar sin inconvenientes, inclusive se utilizaron las</a:t>
            </a:r>
            <a:r>
              <a:rPr lang="es-AR" i="1" dirty="0"/>
              <a:t> clases genéricas </a:t>
            </a:r>
            <a:r>
              <a:rPr lang="es-AR" dirty="0"/>
              <a:t>a modo de ejemplo en el desarrollo del análisis de la muestra. </a:t>
            </a:r>
            <a:endParaRPr lang="es-AR" dirty="0" smtClean="0"/>
          </a:p>
          <a:p>
            <a:r>
              <a:rPr lang="es-AR" dirty="0"/>
              <a:t>las particularidades </a:t>
            </a:r>
            <a:r>
              <a:rPr lang="es-AR" dirty="0" smtClean="0"/>
              <a:t>del catálogo </a:t>
            </a:r>
            <a:r>
              <a:rPr lang="es-AR" dirty="0"/>
              <a:t>hicieron que los criterios de la norma UNE </a:t>
            </a:r>
            <a:r>
              <a:rPr lang="es-AR" dirty="0" smtClean="0"/>
              <a:t>se </a:t>
            </a:r>
            <a:r>
              <a:rPr lang="es-AR" dirty="0"/>
              <a:t>pudieran aplicar en un alto porcentaje de casos y en otros casos particulares directamente ésta fuera descartada.</a:t>
            </a:r>
          </a:p>
        </p:txBody>
      </p:sp>
      <p:sp>
        <p:nvSpPr>
          <p:cNvPr id="2" name="1 Título"/>
          <p:cNvSpPr>
            <a:spLocks noGrp="1"/>
          </p:cNvSpPr>
          <p:nvPr>
            <p:ph type="title"/>
          </p:nvPr>
        </p:nvSpPr>
        <p:spPr/>
        <p:txBody>
          <a:bodyPr/>
          <a:lstStyle/>
          <a:p>
            <a:r>
              <a:rPr lang="es-ES_tradnl" dirty="0" smtClean="0"/>
              <a:t>Conclusiones</a:t>
            </a:r>
            <a:endParaRPr lang="es-AR" dirty="0"/>
          </a:p>
        </p:txBody>
      </p:sp>
    </p:spTree>
    <p:extLst>
      <p:ext uri="{BB962C8B-B14F-4D97-AF65-F5344CB8AC3E}">
        <p14:creationId xmlns:p14="http://schemas.microsoft.com/office/powerpoint/2010/main" val="808020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AR" dirty="0" smtClean="0"/>
              <a:t>Se </a:t>
            </a:r>
            <a:r>
              <a:rPr lang="es-AR" dirty="0"/>
              <a:t>comprobó que la problemática de los puntos de acceso a una base de datos determinada, excede a la BCI misma porque ya que </a:t>
            </a:r>
            <a:r>
              <a:rPr lang="es-AR" dirty="0" smtClean="0"/>
              <a:t>en cualquier caso, </a:t>
            </a:r>
            <a:r>
              <a:rPr lang="es-AR" dirty="0"/>
              <a:t>hay que realizar un trabajo de normalización para poder extraer de estos la información necesaria para determinar los términos por los cuales se buscará hacer coincidir las necesidades de búsquedas de los usuarios con las respuestas que sobre ellas realice el sistema.</a:t>
            </a:r>
          </a:p>
          <a:p>
            <a:endParaRPr lang="es-AR" dirty="0"/>
          </a:p>
        </p:txBody>
      </p:sp>
      <p:sp>
        <p:nvSpPr>
          <p:cNvPr id="2" name="1 Título"/>
          <p:cNvSpPr>
            <a:spLocks noGrp="1"/>
          </p:cNvSpPr>
          <p:nvPr>
            <p:ph type="title"/>
          </p:nvPr>
        </p:nvSpPr>
        <p:spPr/>
        <p:txBody>
          <a:bodyPr/>
          <a:lstStyle/>
          <a:p>
            <a:r>
              <a:rPr lang="es-ES_tradnl" dirty="0" smtClean="0"/>
              <a:t>Conclusiones</a:t>
            </a:r>
            <a:endParaRPr lang="es-AR" dirty="0"/>
          </a:p>
        </p:txBody>
      </p:sp>
    </p:spTree>
    <p:extLst>
      <p:ext uri="{BB962C8B-B14F-4D97-AF65-F5344CB8AC3E}">
        <p14:creationId xmlns:p14="http://schemas.microsoft.com/office/powerpoint/2010/main" val="11775942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62500" lnSpcReduction="20000"/>
          </a:bodyPr>
          <a:lstStyle/>
          <a:p>
            <a:pPr lvl="0"/>
            <a:r>
              <a:rPr lang="es-MX" dirty="0"/>
              <a:t>Buenos Aires (Provincia). Secretaría General de la Gobernación. Acta de Trabajo (2007). La Plata: SG. [7 p.]</a:t>
            </a:r>
            <a:endParaRPr lang="es-AR" dirty="0"/>
          </a:p>
          <a:p>
            <a:pPr lvl="0"/>
            <a:r>
              <a:rPr lang="es-US" dirty="0" err="1"/>
              <a:t>Alvaro</a:t>
            </a:r>
            <a:r>
              <a:rPr lang="es-US" dirty="0"/>
              <a:t> Bermejo C, </a:t>
            </a:r>
            <a:r>
              <a:rPr lang="es-US" dirty="0" err="1"/>
              <a:t>Villagra</a:t>
            </a:r>
            <a:r>
              <a:rPr lang="es-US" dirty="0"/>
              <a:t> Rubio A, </a:t>
            </a:r>
            <a:r>
              <a:rPr lang="es-US" dirty="0" err="1"/>
              <a:t>Sorli</a:t>
            </a:r>
            <a:r>
              <a:rPr lang="es-US" dirty="0"/>
              <a:t> Rojo A. (1989) Desarrollo de lenguajes documentales formalizados en lengua española: II. Evaluación de los tesauros disponibles en lengua española. </a:t>
            </a:r>
            <a:r>
              <a:rPr lang="es-US" i="1" dirty="0"/>
              <a:t>Revista Española de Documentación Científica</a:t>
            </a:r>
            <a:r>
              <a:rPr lang="es-US" dirty="0"/>
              <a:t>, 12, 283-305. </a:t>
            </a:r>
            <a:endParaRPr lang="es-AR" dirty="0"/>
          </a:p>
          <a:p>
            <a:pPr lvl="0"/>
            <a:r>
              <a:rPr lang="es-MX" dirty="0"/>
              <a:t>Castells, M. (2006). </a:t>
            </a:r>
            <a:r>
              <a:rPr lang="es-MX" i="1" dirty="0"/>
              <a:t>La sociedad red: una visión global</a:t>
            </a:r>
            <a:r>
              <a:rPr lang="es-MX" dirty="0"/>
              <a:t>. Madrid: Alianza Editorial.</a:t>
            </a:r>
            <a:endParaRPr lang="es-AR" dirty="0"/>
          </a:p>
          <a:p>
            <a:pPr lvl="0"/>
            <a:r>
              <a:rPr lang="es-US" dirty="0"/>
              <a:t>Argentina, Ministerio de Modernización. Secretaría de Modernización Administrativa. Oficina Nacional de Contrataciones. (2006) </a:t>
            </a:r>
            <a:r>
              <a:rPr lang="es-MX" dirty="0"/>
              <a:t>Convenio de cooperación entre la Provincia de Buenos Aires y la Subsecretaria de la Gestión Publica de la Jefatura de Ministros: anexo 1 Buenos Aires: ONC. [2 p.] </a:t>
            </a:r>
            <a:endParaRPr lang="es-AR" dirty="0"/>
          </a:p>
          <a:p>
            <a:pPr lvl="0"/>
            <a:r>
              <a:rPr lang="es-MX" dirty="0" err="1"/>
              <a:t>Currás</a:t>
            </a:r>
            <a:r>
              <a:rPr lang="es-MX" dirty="0"/>
              <a:t>, E. (1995). Teorías de Clasificación del Dr. </a:t>
            </a:r>
            <a:r>
              <a:rPr lang="es-MX" dirty="0" err="1"/>
              <a:t>Ranganathan</a:t>
            </a:r>
            <a:r>
              <a:rPr lang="es-MX" dirty="0"/>
              <a:t> bajo postulados de ciencia sistémica. </a:t>
            </a:r>
            <a:r>
              <a:rPr lang="es-MX" i="1" dirty="0"/>
              <a:t>Boletín </a:t>
            </a:r>
            <a:r>
              <a:rPr lang="es-MX" i="1" dirty="0" err="1"/>
              <a:t>Anabad</a:t>
            </a:r>
            <a:r>
              <a:rPr lang="es-MX" i="1" dirty="0"/>
              <a:t> ,</a:t>
            </a:r>
            <a:r>
              <a:rPr lang="es-MX" dirty="0"/>
              <a:t> </a:t>
            </a:r>
            <a:r>
              <a:rPr lang="es-MX" i="1" dirty="0"/>
              <a:t>45</a:t>
            </a:r>
            <a:r>
              <a:rPr lang="es-MX" dirty="0"/>
              <a:t>, </a:t>
            </a:r>
            <a:r>
              <a:rPr lang="es-MX" i="1" dirty="0"/>
              <a:t>4</a:t>
            </a:r>
            <a:r>
              <a:rPr lang="es-MX" dirty="0"/>
              <a:t>, 145-167</a:t>
            </a:r>
            <a:r>
              <a:rPr lang="es-MX" i="1" dirty="0"/>
              <a:t>.</a:t>
            </a:r>
            <a:endParaRPr lang="es-AR" dirty="0"/>
          </a:p>
          <a:p>
            <a:pPr lvl="0"/>
            <a:r>
              <a:rPr lang="es-MX" dirty="0"/>
              <a:t>Fox, V. (2005). </a:t>
            </a:r>
            <a:r>
              <a:rPr lang="es-MX" i="1" dirty="0"/>
              <a:t>Análisis documental de contenido</a:t>
            </a:r>
            <a:r>
              <a:rPr lang="es-MX" dirty="0"/>
              <a:t>. Buenos Aires: Alfagrama.</a:t>
            </a:r>
            <a:endParaRPr lang="es-AR" dirty="0"/>
          </a:p>
          <a:p>
            <a:pPr lvl="0"/>
            <a:r>
              <a:rPr lang="es-MX" dirty="0"/>
              <a:t>Gil </a:t>
            </a:r>
            <a:r>
              <a:rPr lang="es-MX" dirty="0" err="1"/>
              <a:t>Urdiciain</a:t>
            </a:r>
            <a:r>
              <a:rPr lang="es-MX" dirty="0"/>
              <a:t>, B. (1994). La Colon </a:t>
            </a:r>
            <a:r>
              <a:rPr lang="es-MX" dirty="0" err="1"/>
              <a:t>Classification</a:t>
            </a:r>
            <a:r>
              <a:rPr lang="es-MX" dirty="0"/>
              <a:t>. </a:t>
            </a:r>
            <a:r>
              <a:rPr lang="es-MX" i="1" dirty="0"/>
              <a:t>Revista General de Información y Documentación, 4,</a:t>
            </a:r>
            <a:r>
              <a:rPr lang="es-MX" dirty="0"/>
              <a:t> </a:t>
            </a:r>
            <a:r>
              <a:rPr lang="es-MX" i="1" dirty="0"/>
              <a:t>1, </a:t>
            </a:r>
            <a:r>
              <a:rPr lang="es-MX" dirty="0"/>
              <a:t>111-121.</a:t>
            </a:r>
            <a:endParaRPr lang="es-AR" dirty="0"/>
          </a:p>
          <a:p>
            <a:pPr lvl="0"/>
            <a:r>
              <a:rPr lang="es-MX" dirty="0"/>
              <a:t>Herrero Pascual, C. (1999). El control de autoridades. </a:t>
            </a:r>
            <a:r>
              <a:rPr lang="es-MX" i="1" dirty="0"/>
              <a:t>Anales de Documentación, 2,</a:t>
            </a:r>
            <a:r>
              <a:rPr lang="es-MX" dirty="0"/>
              <a:t> 121-136</a:t>
            </a:r>
            <a:r>
              <a:rPr lang="es-MX" dirty="0" smtClean="0"/>
              <a:t>.</a:t>
            </a:r>
            <a:endParaRPr lang="es-AR" dirty="0"/>
          </a:p>
        </p:txBody>
      </p:sp>
      <p:sp>
        <p:nvSpPr>
          <p:cNvPr id="2" name="1 Título"/>
          <p:cNvSpPr>
            <a:spLocks noGrp="1"/>
          </p:cNvSpPr>
          <p:nvPr>
            <p:ph type="title"/>
          </p:nvPr>
        </p:nvSpPr>
        <p:spPr/>
        <p:txBody>
          <a:bodyPr/>
          <a:lstStyle/>
          <a:p>
            <a:r>
              <a:rPr lang="es-ES_tradnl" dirty="0" err="1" smtClean="0"/>
              <a:t>Bibliografia</a:t>
            </a:r>
            <a:endParaRPr lang="es-AR" dirty="0"/>
          </a:p>
        </p:txBody>
      </p:sp>
    </p:spTree>
    <p:extLst>
      <p:ext uri="{BB962C8B-B14F-4D97-AF65-F5344CB8AC3E}">
        <p14:creationId xmlns:p14="http://schemas.microsoft.com/office/powerpoint/2010/main" val="28121304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55000" lnSpcReduction="20000"/>
          </a:bodyPr>
          <a:lstStyle/>
          <a:p>
            <a:pPr lvl="0"/>
            <a:r>
              <a:rPr lang="en-US" dirty="0" smtClean="0"/>
              <a:t>International Federation of Library Associations, (2010). </a:t>
            </a:r>
            <a:r>
              <a:rPr lang="es-MX" i="1" dirty="0" smtClean="0"/>
              <a:t>Declaración de Principios Internacionales de Catalogación</a:t>
            </a:r>
            <a:r>
              <a:rPr lang="es-MX" dirty="0" smtClean="0"/>
              <a:t>. Escolano Rodríguez, E. (Trad.), España: </a:t>
            </a:r>
            <a:r>
              <a:rPr lang="en-US" dirty="0" smtClean="0"/>
              <a:t>Biblioteca Nacional.</a:t>
            </a:r>
            <a:endParaRPr lang="es-AR" dirty="0" smtClean="0"/>
          </a:p>
          <a:p>
            <a:pPr lvl="0"/>
            <a:r>
              <a:rPr lang="es-MX" dirty="0" smtClean="0"/>
              <a:t>Lancaster, F. W. (1995). </a:t>
            </a:r>
            <a:r>
              <a:rPr lang="es-MX" i="1" dirty="0" smtClean="0"/>
              <a:t>El control de vocabulario en la recuperación de la información.</a:t>
            </a:r>
            <a:r>
              <a:rPr lang="es-MX" dirty="0" smtClean="0"/>
              <a:t> Valencia: </a:t>
            </a:r>
            <a:r>
              <a:rPr lang="es-MX" dirty="0" err="1" smtClean="0"/>
              <a:t>Universitat</a:t>
            </a:r>
            <a:r>
              <a:rPr lang="es-MX" dirty="0" smtClean="0"/>
              <a:t> De </a:t>
            </a:r>
            <a:r>
              <a:rPr lang="es-MX" dirty="0" err="1" smtClean="0"/>
              <a:t>València</a:t>
            </a:r>
            <a:r>
              <a:rPr lang="es-MX" dirty="0" smtClean="0"/>
              <a:t>.</a:t>
            </a:r>
            <a:endParaRPr lang="es-AR" dirty="0" smtClean="0"/>
          </a:p>
          <a:p>
            <a:pPr lvl="0"/>
            <a:r>
              <a:rPr lang="es-AR" dirty="0" smtClean="0"/>
              <a:t>Oficina Nacional de Contrataciones. (2013). </a:t>
            </a:r>
            <a:r>
              <a:rPr lang="es-AR" i="1" dirty="0" smtClean="0"/>
              <a:t>Manual de Procedimiento Único de Catalogación y Sustentabilidad. </a:t>
            </a:r>
            <a:r>
              <a:rPr lang="es-AR" dirty="0" smtClean="0"/>
              <a:t>Disponible: </a:t>
            </a:r>
            <a:r>
              <a:rPr lang="es-AR" u="sng" dirty="0" smtClean="0">
                <a:hlinkClick r:id="rId2"/>
              </a:rPr>
              <a:t>https://www.argentinacompra.gov.ar/prod/onc/sitio/Paginas/Contenido/FrontE</a:t>
            </a:r>
            <a:r>
              <a:rPr lang="es-AR" u="sng" dirty="0" smtClean="0"/>
              <a:t>nd/SSTG-Manual_Unico_de_Procedimiento_de_Catalogacion.pdf</a:t>
            </a:r>
            <a:endParaRPr lang="es-AR" dirty="0" smtClean="0"/>
          </a:p>
          <a:p>
            <a:pPr lvl="0"/>
            <a:r>
              <a:rPr lang="es-AR" dirty="0" smtClean="0"/>
              <a:t>Martínez, A. M., (2011). Evolución del catálogo en línea. En P. </a:t>
            </a:r>
            <a:r>
              <a:rPr lang="es-AR" dirty="0" err="1" smtClean="0"/>
              <a:t>Picco</a:t>
            </a:r>
            <a:r>
              <a:rPr lang="es-AR" dirty="0" smtClean="0"/>
              <a:t>, (Coord.), </a:t>
            </a:r>
            <a:r>
              <a:rPr lang="es-AR" i="1" dirty="0" smtClean="0"/>
              <a:t>Manual de catalogación automatizada. </a:t>
            </a:r>
            <a:r>
              <a:rPr lang="es-AR" dirty="0" smtClean="0"/>
              <a:t>(pp. 11-27). Montevideo: CSE-UCUR.</a:t>
            </a:r>
          </a:p>
          <a:p>
            <a:pPr lvl="0"/>
            <a:r>
              <a:rPr lang="es-MX" dirty="0" err="1" smtClean="0"/>
              <a:t>Balparda</a:t>
            </a:r>
            <a:r>
              <a:rPr lang="es-MX" dirty="0" smtClean="0"/>
              <a:t>, J. L. (2007). </a:t>
            </a:r>
            <a:r>
              <a:rPr lang="es-MX" i="1" dirty="0" smtClean="0"/>
              <a:t>Informe ONC</a:t>
            </a:r>
            <a:r>
              <a:rPr lang="es-MX" dirty="0" smtClean="0"/>
              <a:t>. (Manuscrito no publicado) Contaduría General de la Provincia de Buenos Aires. La Plata, Argentina.</a:t>
            </a:r>
            <a:endParaRPr lang="es-AR" dirty="0" smtClean="0"/>
          </a:p>
          <a:p>
            <a:pPr lvl="0"/>
            <a:r>
              <a:rPr lang="es-AR" dirty="0" smtClean="0"/>
              <a:t>Martínez, A. M., </a:t>
            </a:r>
            <a:r>
              <a:rPr lang="es-AR" dirty="0" err="1" smtClean="0"/>
              <a:t>Ristuccia</a:t>
            </a:r>
            <a:r>
              <a:rPr lang="es-AR" dirty="0" smtClean="0"/>
              <a:t>, C., Stubbs, E., Valdés, J., Gamba, V., </a:t>
            </a:r>
            <a:r>
              <a:rPr lang="es-AR" dirty="0" err="1" smtClean="0"/>
              <a:t>Méndes</a:t>
            </a:r>
            <a:r>
              <a:rPr lang="es-AR" dirty="0" smtClean="0"/>
              <a:t>, P.,  </a:t>
            </a:r>
            <a:r>
              <a:rPr lang="es-AR" dirty="0" err="1" smtClean="0"/>
              <a:t>Unzurrunzaga</a:t>
            </a:r>
            <a:r>
              <a:rPr lang="es-AR" dirty="0" smtClean="0"/>
              <a:t>, C.,  </a:t>
            </a:r>
            <a:r>
              <a:rPr lang="es-AR" dirty="0" err="1" smtClean="0"/>
              <a:t>Caminotti</a:t>
            </a:r>
            <a:r>
              <a:rPr lang="es-AR" dirty="0" smtClean="0"/>
              <a:t>, M. L. (2010). Concepto, forma y longitud de los términos preferentes del tesauro: una propuesta de indicadores de calidad.  </a:t>
            </a:r>
            <a:r>
              <a:rPr lang="es-MX" i="1" dirty="0" smtClean="0"/>
              <a:t>Anales de Documentación , 13</a:t>
            </a:r>
            <a:r>
              <a:rPr lang="es-MX" dirty="0" smtClean="0"/>
              <a:t> 185-195.</a:t>
            </a:r>
            <a:endParaRPr lang="es-AR" dirty="0" smtClean="0"/>
          </a:p>
          <a:p>
            <a:r>
              <a:rPr lang="es-AR" dirty="0" smtClean="0"/>
              <a:t>Martínez, A. M., </a:t>
            </a:r>
            <a:r>
              <a:rPr lang="es-AR" dirty="0" err="1" smtClean="0"/>
              <a:t>Ristuccia</a:t>
            </a:r>
            <a:r>
              <a:rPr lang="es-AR" dirty="0" smtClean="0"/>
              <a:t>, C., Stubbs, E., Valdés, J., Gamba, V., </a:t>
            </a:r>
            <a:r>
              <a:rPr lang="es-AR" dirty="0" err="1" smtClean="0"/>
              <a:t>Méndes</a:t>
            </a:r>
            <a:r>
              <a:rPr lang="es-AR" dirty="0" smtClean="0"/>
              <a:t>, P., </a:t>
            </a:r>
            <a:r>
              <a:rPr lang="es-AR" dirty="0" err="1" smtClean="0"/>
              <a:t>Unzurrunzaga</a:t>
            </a:r>
            <a:r>
              <a:rPr lang="es-AR" dirty="0" smtClean="0"/>
              <a:t>, C.,  </a:t>
            </a:r>
            <a:r>
              <a:rPr lang="es-AR" dirty="0" err="1" smtClean="0"/>
              <a:t>Caminotti</a:t>
            </a:r>
            <a:r>
              <a:rPr lang="es-AR" dirty="0" smtClean="0"/>
              <a:t>, M. L. (2011). La estructura sistemática del tesauro: indicadores para evaluar su calidad </a:t>
            </a:r>
            <a:r>
              <a:rPr lang="es-MX" i="1" dirty="0" smtClean="0"/>
              <a:t>Revista Española de Documentación Científica, 34, 1 </a:t>
            </a:r>
            <a:r>
              <a:rPr lang="es-MX" dirty="0" smtClean="0"/>
              <a:t>29-43.</a:t>
            </a:r>
            <a:r>
              <a:rPr lang="es-AR" dirty="0" smtClean="0"/>
              <a:t>normas ISO para la construcción de tesauro</a:t>
            </a:r>
          </a:p>
          <a:p>
            <a:pPr marL="0" indent="0">
              <a:buNone/>
            </a:pPr>
            <a:endParaRPr lang="es-AR" dirty="0"/>
          </a:p>
        </p:txBody>
      </p:sp>
      <p:sp>
        <p:nvSpPr>
          <p:cNvPr id="2" name="1 Título"/>
          <p:cNvSpPr>
            <a:spLocks noGrp="1"/>
          </p:cNvSpPr>
          <p:nvPr>
            <p:ph type="title"/>
          </p:nvPr>
        </p:nvSpPr>
        <p:spPr/>
        <p:txBody>
          <a:bodyPr/>
          <a:lstStyle/>
          <a:p>
            <a:r>
              <a:rPr lang="es-ES_tradnl" dirty="0" err="1" smtClean="0"/>
              <a:t>Bibliografia</a:t>
            </a:r>
            <a:endParaRPr lang="es-AR" dirty="0"/>
          </a:p>
        </p:txBody>
      </p:sp>
    </p:spTree>
    <p:extLst>
      <p:ext uri="{BB962C8B-B14F-4D97-AF65-F5344CB8AC3E}">
        <p14:creationId xmlns:p14="http://schemas.microsoft.com/office/powerpoint/2010/main" val="2424186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AR" dirty="0"/>
              <a:t>En el universo de los </a:t>
            </a:r>
            <a:r>
              <a:rPr lang="es-AR" i="1" dirty="0"/>
              <a:t>bienes</a:t>
            </a:r>
            <a:r>
              <a:rPr lang="es-AR" dirty="0"/>
              <a:t> y </a:t>
            </a:r>
            <a:r>
              <a:rPr lang="es-AR" i="1" dirty="0"/>
              <a:t>servicios</a:t>
            </a:r>
            <a:r>
              <a:rPr lang="es-AR" dirty="0"/>
              <a:t> conviven un número infinito de productos y actividades derivadas de la diversidad y la vastedad del mercado </a:t>
            </a:r>
            <a:r>
              <a:rPr lang="es-AR" dirty="0" smtClean="0"/>
              <a:t>comercial</a:t>
            </a:r>
          </a:p>
          <a:p>
            <a:r>
              <a:rPr lang="es-AR" dirty="0"/>
              <a:t>El Sistema de Identificación de </a:t>
            </a:r>
            <a:r>
              <a:rPr lang="es-AR" i="1" dirty="0"/>
              <a:t>Bienes y Servicios</a:t>
            </a:r>
            <a:r>
              <a:rPr lang="es-AR" dirty="0"/>
              <a:t> (</a:t>
            </a:r>
            <a:r>
              <a:rPr lang="es-AR" i="1" dirty="0"/>
              <a:t>SIByS</a:t>
            </a:r>
            <a:r>
              <a:rPr lang="es-AR" dirty="0"/>
              <a:t>) se presenta como un sistema </a:t>
            </a:r>
            <a:r>
              <a:rPr lang="es-AR" dirty="0" smtClean="0"/>
              <a:t>suministra un </a:t>
            </a:r>
            <a:r>
              <a:rPr lang="es-AR" dirty="0"/>
              <a:t>catálogo cuyos códigos identifican objetos y/o acciones del mercado comercial. </a:t>
            </a:r>
          </a:p>
        </p:txBody>
      </p:sp>
      <p:sp>
        <p:nvSpPr>
          <p:cNvPr id="2" name="1 Título"/>
          <p:cNvSpPr>
            <a:spLocks noGrp="1"/>
          </p:cNvSpPr>
          <p:nvPr>
            <p:ph type="title"/>
          </p:nvPr>
        </p:nvSpPr>
        <p:spPr/>
        <p:txBody>
          <a:bodyPr>
            <a:noAutofit/>
          </a:bodyPr>
          <a:lstStyle/>
          <a:p>
            <a:r>
              <a:rPr lang="es-ES_tradnl" sz="4800" dirty="0" smtClean="0"/>
              <a:t>Introducción</a:t>
            </a:r>
            <a:endParaRPr lang="es-AR" sz="4800" dirty="0"/>
          </a:p>
        </p:txBody>
      </p:sp>
    </p:spTree>
    <p:extLst>
      <p:ext uri="{BB962C8B-B14F-4D97-AF65-F5344CB8AC3E}">
        <p14:creationId xmlns:p14="http://schemas.microsoft.com/office/powerpoint/2010/main" val="40590873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r>
              <a:rPr lang="es-ES_tradnl" dirty="0" smtClean="0"/>
              <a:t>Este catálogo posibilita </a:t>
            </a:r>
            <a:r>
              <a:rPr lang="es-ES_tradnl" dirty="0"/>
              <a:t>la recuperación de la información vinculada con bienes y </a:t>
            </a:r>
            <a:r>
              <a:rPr lang="es-ES_tradnl" dirty="0" smtClean="0"/>
              <a:t>servicios</a:t>
            </a:r>
          </a:p>
          <a:p>
            <a:r>
              <a:rPr lang="es-MX" dirty="0" smtClean="0"/>
              <a:t>Se </a:t>
            </a:r>
            <a:r>
              <a:rPr lang="es-MX" dirty="0"/>
              <a:t>describe y analiza este catálogo no documental, buscando puntos en común con catálogos </a:t>
            </a:r>
            <a:r>
              <a:rPr lang="es-MX" dirty="0" smtClean="0"/>
              <a:t>bibliográficos</a:t>
            </a:r>
          </a:p>
          <a:p>
            <a:r>
              <a:rPr lang="es-MX" dirty="0" smtClean="0"/>
              <a:t>Se analizan </a:t>
            </a:r>
            <a:r>
              <a:rPr lang="es-MX" dirty="0"/>
              <a:t>los puntos de acceso y la descripción de contenido para determinar si es posible su normalización a través de las herramientas desarrolladas desde el ámbito del procesamiento de la información. </a:t>
            </a:r>
            <a:endParaRPr lang="es-AR" dirty="0"/>
          </a:p>
        </p:txBody>
      </p:sp>
      <p:sp>
        <p:nvSpPr>
          <p:cNvPr id="2" name="1 Título"/>
          <p:cNvSpPr>
            <a:spLocks noGrp="1"/>
          </p:cNvSpPr>
          <p:nvPr>
            <p:ph type="title"/>
          </p:nvPr>
        </p:nvSpPr>
        <p:spPr/>
        <p:txBody>
          <a:bodyPr/>
          <a:lstStyle/>
          <a:p>
            <a:r>
              <a:rPr lang="es-ES_tradnl" dirty="0" smtClean="0"/>
              <a:t>Introducción</a:t>
            </a:r>
            <a:endParaRPr lang="es-AR" dirty="0"/>
          </a:p>
        </p:txBody>
      </p:sp>
    </p:spTree>
    <p:extLst>
      <p:ext uri="{BB962C8B-B14F-4D97-AF65-F5344CB8AC3E}">
        <p14:creationId xmlns:p14="http://schemas.microsoft.com/office/powerpoint/2010/main" val="5941509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MX" dirty="0"/>
              <a:t>El Sistema de Identificación de Bienes y Servicios es un sistema dinámico y en línea, cuyo administrador es la Oficina Nacional de Contrataciones (ONC) y la Contaduría General de la Provincia de Buenos Aires (CGPBA) es el Organismo Centralizador en la Provincia, sujeto a actualizaciones por modificaciones, incorporaciones o bajas</a:t>
            </a:r>
            <a:endParaRPr lang="es-AR" dirty="0"/>
          </a:p>
        </p:txBody>
      </p:sp>
      <p:sp>
        <p:nvSpPr>
          <p:cNvPr id="2" name="1 Título"/>
          <p:cNvSpPr>
            <a:spLocks noGrp="1"/>
          </p:cNvSpPr>
          <p:nvPr>
            <p:ph type="title"/>
          </p:nvPr>
        </p:nvSpPr>
        <p:spPr/>
        <p:txBody>
          <a:bodyPr>
            <a:noAutofit/>
          </a:bodyPr>
          <a:lstStyle/>
          <a:p>
            <a:r>
              <a:rPr lang="es-ES_tradnl" sz="3600" dirty="0" smtClean="0"/>
              <a:t>El sistema  de Identificación de Bienes y Servicios</a:t>
            </a:r>
            <a:endParaRPr lang="es-AR" sz="3600" dirty="0"/>
          </a:p>
        </p:txBody>
      </p:sp>
    </p:spTree>
    <p:extLst>
      <p:ext uri="{BB962C8B-B14F-4D97-AF65-F5344CB8AC3E}">
        <p14:creationId xmlns:p14="http://schemas.microsoft.com/office/powerpoint/2010/main" val="15461765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10000"/>
          </a:bodyPr>
          <a:lstStyle/>
          <a:p>
            <a:r>
              <a:rPr lang="es-MX" dirty="0"/>
              <a:t>El presente trabajo intenta demostrar que las </a:t>
            </a:r>
            <a:r>
              <a:rPr lang="es-MX" dirty="0" smtClean="0"/>
              <a:t>herramientas desarrolladas en el ámbito de la Bibliotecología </a:t>
            </a:r>
            <a:r>
              <a:rPr lang="es-MX" dirty="0"/>
              <a:t>pueden ser usadas en un catálogo de </a:t>
            </a:r>
            <a:r>
              <a:rPr lang="es-MX" i="1" dirty="0"/>
              <a:t>bienes</a:t>
            </a:r>
            <a:r>
              <a:rPr lang="es-MX" dirty="0"/>
              <a:t> y </a:t>
            </a:r>
            <a:r>
              <a:rPr lang="es-MX" i="1" dirty="0"/>
              <a:t>servicios</a:t>
            </a:r>
            <a:r>
              <a:rPr lang="es-MX" dirty="0"/>
              <a:t> creado y definido con otros fines pero que plantea problemáticas comunes a la disciplina</a:t>
            </a:r>
            <a:r>
              <a:rPr lang="es-MX" dirty="0" smtClean="0"/>
              <a:t>.</a:t>
            </a:r>
          </a:p>
          <a:p>
            <a:r>
              <a:rPr lang="es-MX" dirty="0"/>
              <a:t>A través de un estudio preliminar de </a:t>
            </a:r>
            <a:r>
              <a:rPr lang="es-MX" dirty="0" err="1"/>
              <a:t>Balparda</a:t>
            </a:r>
            <a:r>
              <a:rPr lang="es-MX" dirty="0"/>
              <a:t> (2007) se detectó que el nomenclador de la Oficina Nacional de Contrataciones (ONC) presentaba falencias estructurales en el uso normalizado de nomenclaturas para la creación de </a:t>
            </a:r>
            <a:r>
              <a:rPr lang="es-MX" i="1" dirty="0"/>
              <a:t>clases</a:t>
            </a:r>
            <a:r>
              <a:rPr lang="es-MX" dirty="0"/>
              <a:t>, como así también en la clasificación del contenido (</a:t>
            </a:r>
            <a:r>
              <a:rPr lang="es-MX" i="1" dirty="0"/>
              <a:t>ítems</a:t>
            </a:r>
            <a:r>
              <a:rPr lang="es-MX" dirty="0"/>
              <a:t>) que se constituyen como aperturas de las </a:t>
            </a:r>
            <a:r>
              <a:rPr lang="es-MX" i="1" dirty="0"/>
              <a:t>clases genéricas</a:t>
            </a:r>
            <a:endParaRPr lang="es-MX" dirty="0" smtClean="0"/>
          </a:p>
        </p:txBody>
      </p:sp>
      <p:sp>
        <p:nvSpPr>
          <p:cNvPr id="2" name="1 Título"/>
          <p:cNvSpPr>
            <a:spLocks noGrp="1"/>
          </p:cNvSpPr>
          <p:nvPr>
            <p:ph type="title"/>
          </p:nvPr>
        </p:nvSpPr>
        <p:spPr/>
        <p:txBody>
          <a:bodyPr/>
          <a:lstStyle/>
          <a:p>
            <a:r>
              <a:rPr lang="es-ES_tradnl" dirty="0" smtClean="0"/>
              <a:t>Problema de investigación</a:t>
            </a:r>
            <a:endParaRPr lang="es-AR" dirty="0"/>
          </a:p>
        </p:txBody>
      </p:sp>
    </p:spTree>
    <p:extLst>
      <p:ext uri="{BB962C8B-B14F-4D97-AF65-F5344CB8AC3E}">
        <p14:creationId xmlns:p14="http://schemas.microsoft.com/office/powerpoint/2010/main" val="3484815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MX" dirty="0"/>
              <a:t>A partir de la constatación precedente y con el objeto de corregir dichas falencias, en esta presentación se propone aplicar herramientas de descripción de contenido desarrolladas por la BCI para normalizar, estructurar y organizar el  nomenclador SIByS de la ONC, específicamente se analizará el SIByS a través de la norma UNE 50-106-90 en relación al control del vocabulario</a:t>
            </a:r>
            <a:endParaRPr lang="es-AR" dirty="0"/>
          </a:p>
          <a:p>
            <a:endParaRPr lang="es-AR" dirty="0"/>
          </a:p>
        </p:txBody>
      </p:sp>
      <p:sp>
        <p:nvSpPr>
          <p:cNvPr id="2" name="1 Título"/>
          <p:cNvSpPr>
            <a:spLocks noGrp="1"/>
          </p:cNvSpPr>
          <p:nvPr>
            <p:ph type="title"/>
          </p:nvPr>
        </p:nvSpPr>
        <p:spPr/>
        <p:txBody>
          <a:bodyPr/>
          <a:lstStyle/>
          <a:p>
            <a:r>
              <a:rPr lang="es-ES_tradnl" dirty="0" smtClean="0"/>
              <a:t>Objetivo</a:t>
            </a:r>
            <a:endParaRPr lang="es-AR" dirty="0"/>
          </a:p>
        </p:txBody>
      </p:sp>
    </p:spTree>
    <p:extLst>
      <p:ext uri="{BB962C8B-B14F-4D97-AF65-F5344CB8AC3E}">
        <p14:creationId xmlns:p14="http://schemas.microsoft.com/office/powerpoint/2010/main" val="34614228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20000"/>
          </a:bodyPr>
          <a:lstStyle/>
          <a:p>
            <a:pPr marL="57150" indent="0">
              <a:buNone/>
            </a:pPr>
            <a:r>
              <a:rPr lang="es-AR" b="1" dirty="0"/>
              <a:t>CONTROL DEL </a:t>
            </a:r>
            <a:r>
              <a:rPr lang="es-AR" b="1" dirty="0" smtClean="0"/>
              <a:t>VOCABULARIO</a:t>
            </a:r>
          </a:p>
          <a:p>
            <a:pPr marL="514350" indent="-457200"/>
            <a:r>
              <a:rPr lang="es-AR" dirty="0"/>
              <a:t>En un tesauro las acepciones de los términos se ajustarán a un único significado, el que representa con mayor eficacia las necesidades del sistema de indización. Cuando un mismo concepto se expresa mediante dos o más sinónimos, uno de ellos se elige como término preferente y se emplea para la indización. El término preferente se define como aquel término que se utiliza sistemáticamente en la indización para representar un concepto determinado. También llamado “descriptor”. En el SIByS un término preferente es el que se usa sistemáticamente en las clases genéricas que requieran representar un mismo concepto. </a:t>
            </a:r>
            <a:endParaRPr lang="es-AR" b="1" dirty="0" smtClean="0"/>
          </a:p>
          <a:p>
            <a:endParaRPr lang="es-AR" dirty="0"/>
          </a:p>
          <a:p>
            <a:pPr marL="457200" lvl="1" indent="0">
              <a:buNone/>
            </a:pPr>
            <a:endParaRPr lang="es-AR" dirty="0"/>
          </a:p>
        </p:txBody>
      </p:sp>
      <p:sp>
        <p:nvSpPr>
          <p:cNvPr id="2" name="1 Título"/>
          <p:cNvSpPr>
            <a:spLocks noGrp="1"/>
          </p:cNvSpPr>
          <p:nvPr>
            <p:ph type="title"/>
          </p:nvPr>
        </p:nvSpPr>
        <p:spPr/>
        <p:txBody>
          <a:bodyPr>
            <a:normAutofit fontScale="90000"/>
          </a:bodyPr>
          <a:lstStyle/>
          <a:p>
            <a:r>
              <a:rPr lang="es-ES_tradnl" dirty="0" smtClean="0"/>
              <a:t>Resultados: Análisis de la muestra</a:t>
            </a:r>
            <a:endParaRPr lang="es-AR" dirty="0"/>
          </a:p>
        </p:txBody>
      </p:sp>
    </p:spTree>
    <p:extLst>
      <p:ext uri="{BB962C8B-B14F-4D97-AF65-F5344CB8AC3E}">
        <p14:creationId xmlns:p14="http://schemas.microsoft.com/office/powerpoint/2010/main" val="12899053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AR" dirty="0"/>
              <a:t>A modo de conformar el encuadre propuesto se muestran grupos de clases genéricas que poseen el mismo significante </a:t>
            </a:r>
            <a:r>
              <a:rPr lang="es-AR" i="1" dirty="0"/>
              <a:t>banco</a:t>
            </a:r>
            <a:r>
              <a:rPr lang="es-AR" dirty="0"/>
              <a:t> pero que su uso está relacionado con otros significados. El agrupamiento de las mismas responde al mismo sentido del significado por el cual fueron creadas:</a:t>
            </a:r>
          </a:p>
          <a:p>
            <a:pPr marL="0" indent="0">
              <a:buNone/>
            </a:pPr>
            <a:endParaRPr lang="es-AR" dirty="0"/>
          </a:p>
        </p:txBody>
      </p:sp>
      <p:sp>
        <p:nvSpPr>
          <p:cNvPr id="2" name="1 Título"/>
          <p:cNvSpPr>
            <a:spLocks noGrp="1"/>
          </p:cNvSpPr>
          <p:nvPr>
            <p:ph type="title"/>
          </p:nvPr>
        </p:nvSpPr>
        <p:spPr/>
        <p:txBody>
          <a:bodyPr>
            <a:normAutofit fontScale="90000"/>
          </a:bodyPr>
          <a:lstStyle/>
          <a:p>
            <a:r>
              <a:rPr lang="es-ES_tradnl" dirty="0" smtClean="0"/>
              <a:t>Resultados: Análisis de la muestra</a:t>
            </a:r>
            <a:endParaRPr lang="es-AR" dirty="0"/>
          </a:p>
        </p:txBody>
      </p:sp>
    </p:spTree>
    <p:extLst>
      <p:ext uri="{BB962C8B-B14F-4D97-AF65-F5344CB8AC3E}">
        <p14:creationId xmlns:p14="http://schemas.microsoft.com/office/powerpoint/2010/main" val="27954772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r>
              <a:rPr lang="es-AR" b="1" dirty="0"/>
              <a:t>Usado como </a:t>
            </a:r>
            <a:r>
              <a:rPr lang="es-AR" b="1" dirty="0" smtClean="0"/>
              <a:t>asiento</a:t>
            </a:r>
            <a:endParaRPr lang="es-AR" dirty="0"/>
          </a:p>
          <a:p>
            <a:pPr marL="800100" lvl="2" indent="0">
              <a:buNone/>
            </a:pPr>
            <a:r>
              <a:rPr lang="es-AR" dirty="0"/>
              <a:t>00034 BANCOS P/ASIENTOS DE PERSONAS </a:t>
            </a:r>
            <a:endParaRPr lang="es-AR" dirty="0" smtClean="0"/>
          </a:p>
          <a:p>
            <a:r>
              <a:rPr lang="es-AR" b="1" dirty="0"/>
              <a:t>Usado como estación de experimentos y pruebas </a:t>
            </a:r>
            <a:r>
              <a:rPr lang="es-AR" dirty="0"/>
              <a:t> </a:t>
            </a:r>
          </a:p>
          <a:p>
            <a:pPr lvl="1"/>
            <a:r>
              <a:rPr lang="es-AR" dirty="0"/>
              <a:t>03951 BANCOS DE SIMUL. MOVIMIENTO</a:t>
            </a:r>
          </a:p>
          <a:p>
            <a:pPr lvl="1"/>
            <a:r>
              <a:rPr lang="es-AR" dirty="0"/>
              <a:t>04057 BANCOS P/ENSAYO DE BOMBA</a:t>
            </a:r>
          </a:p>
          <a:p>
            <a:pPr lvl="1"/>
            <a:r>
              <a:rPr lang="es-AR" dirty="0"/>
              <a:t>09445 BANCO DE PRUEBA P/AUTOMOVIL</a:t>
            </a:r>
          </a:p>
          <a:p>
            <a:pPr lvl="1"/>
            <a:r>
              <a:rPr lang="es-AR" dirty="0"/>
              <a:t>09451 BANCO DE PRUEBA P/MOTOR</a:t>
            </a:r>
          </a:p>
          <a:p>
            <a:pPr lvl="1"/>
            <a:r>
              <a:rPr lang="es-AR" dirty="0"/>
              <a:t>09696 BANCO P/ENSAYOS BALISTICOS</a:t>
            </a:r>
          </a:p>
          <a:p>
            <a:pPr lvl="1"/>
            <a:r>
              <a:rPr lang="es-AR" dirty="0"/>
              <a:t>07573 BANCOS P/ESTUDIO DE SOLIDO</a:t>
            </a:r>
          </a:p>
          <a:p>
            <a:pPr lvl="1"/>
            <a:r>
              <a:rPr lang="es-AR" dirty="0"/>
              <a:t>08825 BANCOS DE TRABAJO</a:t>
            </a:r>
          </a:p>
          <a:p>
            <a:pPr marL="0" indent="0">
              <a:buNone/>
            </a:pPr>
            <a:endParaRPr lang="es-AR" dirty="0"/>
          </a:p>
        </p:txBody>
      </p:sp>
      <p:sp>
        <p:nvSpPr>
          <p:cNvPr id="2" name="1 Título"/>
          <p:cNvSpPr>
            <a:spLocks noGrp="1"/>
          </p:cNvSpPr>
          <p:nvPr>
            <p:ph type="title"/>
          </p:nvPr>
        </p:nvSpPr>
        <p:spPr/>
        <p:txBody>
          <a:bodyPr>
            <a:normAutofit fontScale="90000"/>
          </a:bodyPr>
          <a:lstStyle/>
          <a:p>
            <a:r>
              <a:rPr lang="es-ES_tradnl" dirty="0" smtClean="0"/>
              <a:t>Resultados: Análisis de la muestra</a:t>
            </a:r>
            <a:endParaRPr lang="es-AR" dirty="0"/>
          </a:p>
        </p:txBody>
      </p:sp>
    </p:spTree>
    <p:extLst>
      <p:ext uri="{BB962C8B-B14F-4D97-AF65-F5344CB8AC3E}">
        <p14:creationId xmlns:p14="http://schemas.microsoft.com/office/powerpoint/2010/main" val="38288870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rtoné">
  <a:themeElements>
    <a:clrScheme name="Cartoné">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artoné">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rtoné">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35</TotalTime>
  <Words>1315</Words>
  <Application>Microsoft Office PowerPoint</Application>
  <PresentationFormat>Presentación en pantalla (4:3)</PresentationFormat>
  <Paragraphs>66</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Cartoné</vt:lpstr>
      <vt:lpstr> Universidad Nacional de La Plata Facultad de Humanidades y Ciencias de la Educación Departamento de Bibliotecología  VI Jornadas Nacionales de Catalogación Buenos Aires, del 15 al 17  de Noviembre de 2017     Uso de herramientas bibliotecológicas en la administración de un catálogo de bienes y servicios: el caso del Sistema de Identificación de Bienes y Servicios  Lic. José Luis Balparda Prof. Mg Edgardo Stubbs</vt:lpstr>
      <vt:lpstr>Introducción</vt:lpstr>
      <vt:lpstr>Introducción</vt:lpstr>
      <vt:lpstr>El sistema  de Identificación de Bienes y Servicios</vt:lpstr>
      <vt:lpstr>Problema de investigación</vt:lpstr>
      <vt:lpstr>Objetivo</vt:lpstr>
      <vt:lpstr>Resultados: Análisis de la muestra</vt:lpstr>
      <vt:lpstr>Resultados: Análisis de la muestra</vt:lpstr>
      <vt:lpstr>Resultados: Análisis de la muestra</vt:lpstr>
      <vt:lpstr>Resultados: Análisis de la muestra</vt:lpstr>
      <vt:lpstr>Resultados: Análisis de la muestra</vt:lpstr>
      <vt:lpstr>Conclusiones</vt:lpstr>
      <vt:lpstr>Conclusiones</vt:lpstr>
      <vt:lpstr>Bibliografia</vt:lpstr>
      <vt:lpstr>Bibliografia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Usuario de Windows</cp:lastModifiedBy>
  <cp:revision>4</cp:revision>
  <dcterms:created xsi:type="dcterms:W3CDTF">2017-11-11T14:12:01Z</dcterms:created>
  <dcterms:modified xsi:type="dcterms:W3CDTF">2017-11-11T14:47:34Z</dcterms:modified>
</cp:coreProperties>
</file>