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71" r:id="rId4"/>
    <p:sldId id="256" r:id="rId5"/>
    <p:sldId id="272" r:id="rId6"/>
    <p:sldId id="258" r:id="rId7"/>
    <p:sldId id="273" r:id="rId8"/>
    <p:sldId id="275" r:id="rId9"/>
    <p:sldId id="276" r:id="rId10"/>
    <p:sldId id="265" r:id="rId11"/>
    <p:sldId id="266" r:id="rId12"/>
    <p:sldId id="267" r:id="rId13"/>
    <p:sldId id="274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D8903-46EB-4D62-91D2-779A00F78E40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7E1C-7E16-4AC4-AE89-9EA088D5C5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351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E1C-7E16-4AC4-AE89-9EA088D5C5DB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250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27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098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214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169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233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54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189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485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720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317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437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642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2.docx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2088232"/>
          </a:xfrm>
        </p:spPr>
        <p:txBody>
          <a:bodyPr>
            <a:noAutofit/>
          </a:bodyPr>
          <a:lstStyle/>
          <a:p>
            <a:r>
              <a:rPr lang="es-AR" sz="3200" b="1" dirty="0"/>
              <a:t>Los procesos técnicos como motores de formación integral de competencias profesionales en la articulación entre docencia, extensión e investigación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44008" y="4611231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Aníbal Salvador Bejarano </a:t>
            </a:r>
          </a:p>
          <a:p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Natalia </a:t>
            </a:r>
            <a:r>
              <a:rPr lang="es-A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Vanesa </a:t>
            </a:r>
            <a:r>
              <a:rPr lang="es-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Britez</a:t>
            </a:r>
            <a:endParaRPr lang="es-A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Rocío Laura Aguirre</a:t>
            </a:r>
          </a:p>
          <a:p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Marcela Nancy Salto</a:t>
            </a:r>
          </a:p>
          <a:p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Gladys Josefina Gómez</a:t>
            </a:r>
          </a:p>
          <a:p>
            <a:r>
              <a:rPr lang="es-A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Marta Isabel Fernández </a:t>
            </a:r>
          </a:p>
          <a:p>
            <a:endParaRPr lang="es-A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028" t="26092" r="67537" b="37046"/>
          <a:stretch/>
        </p:blipFill>
        <p:spPr>
          <a:xfrm>
            <a:off x="-35092" y="-14943"/>
            <a:ext cx="2376264" cy="1524769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5407698" y="116632"/>
            <a:ext cx="3744416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pPr algn="l"/>
            <a:r>
              <a:rPr lang="es-AR" sz="1700" b="1" spc="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UNNE</a:t>
            </a:r>
            <a:r>
              <a:rPr lang="es-AR" sz="17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AR" sz="17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AR" sz="17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Facultad de Humanidades</a:t>
            </a:r>
            <a: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Departamento de Ciencias de la información</a:t>
            </a:r>
            <a:b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Licenciatura en Ciencias de la información</a:t>
            </a:r>
            <a:b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AR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(Resistencia, Chaco)</a:t>
            </a:r>
            <a:endParaRPr lang="es-AR" sz="1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4" r="49509" b="22210"/>
          <a:stretch/>
        </p:blipFill>
        <p:spPr>
          <a:xfrm>
            <a:off x="4473116" y="188641"/>
            <a:ext cx="1008787" cy="115212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267744" y="260648"/>
            <a:ext cx="1656184" cy="1093238"/>
            <a:chOff x="2267744" y="31507"/>
            <a:chExt cx="1440160" cy="916496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5" t="-13318" r="-3015" b="-12443"/>
            <a:stretch/>
          </p:blipFill>
          <p:spPr>
            <a:xfrm>
              <a:off x="2267744" y="404664"/>
              <a:ext cx="1440160" cy="543339"/>
            </a:xfrm>
            <a:prstGeom prst="rect">
              <a:avLst/>
            </a:prstGeom>
          </p:spPr>
        </p:pic>
        <p:pic>
          <p:nvPicPr>
            <p:cNvPr id="14" name="10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557" b="-986"/>
            <a:stretch/>
          </p:blipFill>
          <p:spPr>
            <a:xfrm>
              <a:off x="2339752" y="31507"/>
              <a:ext cx="1297226" cy="436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0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80639" y="179348"/>
            <a:ext cx="4460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de las intervenciones</a:t>
            </a:r>
            <a:endParaRPr lang="es-A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1372706"/>
            <a:ext cx="2490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 de trabajo</a:t>
            </a:r>
            <a:endParaRPr lang="es-AR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75856" y="1372706"/>
            <a:ext cx="2752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de los estudiantes</a:t>
            </a:r>
            <a:endParaRPr lang="es-AR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88690" y="1372706"/>
            <a:ext cx="2883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del equipo docente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11560" y="2374136"/>
            <a:ext cx="813690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de las estrategias en las </a:t>
            </a:r>
            <a:r>
              <a:rPr lang="es-A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asignaturas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/>
              <a:t>De la secuenciación de los contenidos por desarrollar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/>
              <a:t>De las estrategias de enseñanza y aprendizaje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/>
              <a:t>De la articulación entre asignaturas dentro de la misma área y de distintas áreas: repensar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/>
              <a:t>De vinculación de los contenidos de las asignaturas con actividades y situaciones propias de la práctica profesional y de la realidad particular de cada una de las instituciones</a:t>
            </a:r>
          </a:p>
          <a:p>
            <a:endParaRPr lang="es-AR" dirty="0">
              <a:solidFill>
                <a:schemeClr val="tx2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11" name="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13" name="10 Imagen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14" name="10 Imagen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04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176640" y="260648"/>
            <a:ext cx="263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A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roductos </a:t>
            </a:r>
            <a:r>
              <a:rPr lang="es-A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logrados</a:t>
            </a:r>
            <a:endParaRPr lang="es-A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7088" y="1052736"/>
            <a:ext cx="7741336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AR" u="none" strike="noStrike" dirty="0" smtClean="0">
                <a:effectLst/>
              </a:rPr>
              <a:t>Procesos de sellado e inventariado de todo tipo de documentos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AR" u="none" strike="noStrike" dirty="0" smtClean="0">
                <a:effectLst/>
              </a:rPr>
              <a:t>Catalogación automatizada con el SIGB Aguapey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AR" u="none" strike="noStrike" dirty="0" smtClean="0">
                <a:effectLst/>
              </a:rPr>
              <a:t>Clasificación e indización de materiales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AR" u="none" strike="noStrike" dirty="0" smtClean="0">
                <a:effectLst/>
              </a:rPr>
              <a:t>Procesos de diseño y elaboración de servicios de resúmenes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AR" u="none" strike="noStrike" dirty="0" smtClean="0">
                <a:effectLst/>
              </a:rPr>
              <a:t>Productos documentales: bibliografías analíticas y bibliografías descriptivas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AR" u="none" strike="noStrike" dirty="0" smtClean="0">
                <a:effectLst/>
              </a:rPr>
              <a:t>Preparación para el estante y ordenación de documentos.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AR" u="none" strike="noStrike" dirty="0" smtClean="0">
                <a:effectLst/>
              </a:rPr>
              <a:t>Manuales de procedimientos para la gestión de colecciones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AR" u="none" strike="noStrike" dirty="0" smtClean="0">
                <a:effectLst/>
              </a:rPr>
              <a:t>Políticas escritas de desarrollo de colecciones.</a:t>
            </a:r>
            <a:endParaRPr lang="es-AR" u="none" strike="noStrike" dirty="0">
              <a:effectLst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8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10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864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176640" y="260648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8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10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3" name="Rectángulo 2"/>
          <p:cNvSpPr/>
          <p:nvPr/>
        </p:nvSpPr>
        <p:spPr>
          <a:xfrm>
            <a:off x="251520" y="1556792"/>
            <a:ext cx="8640960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s-A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ejecución de los proyectos de extensión, estimularon a la revisión permanente de las prácticas cotidianas de los docentes y orientaron la redefinición de estrategias centradas en la formación integral y completa del profesional de la información, en los procesos técnicos y en su relación con otros servicios y actividades que se desarrollan en las UI.</a:t>
            </a:r>
          </a:p>
        </p:txBody>
      </p:sp>
    </p:spTree>
    <p:extLst>
      <p:ext uri="{BB962C8B-B14F-4D97-AF65-F5344CB8AC3E}">
        <p14:creationId xmlns:p14="http://schemas.microsoft.com/office/powerpoint/2010/main" val="42195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1700808"/>
            <a:ext cx="8352928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s-A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 </a:t>
            </a:r>
            <a:r>
              <a:rPr lang="es-A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último, cabe resaltar que aprender procesos técnicos en una integración entre estudiantes de distintos niveles y docentes de distintos estratos en armonización de perspectivas teóricas, ideas y experiencias profesionales, bajo interrelación en un ambiente significativo de aprendizaje, posiciona al estudiante en un escenario propicio y favorable para el aprendizaje, convirtiéndolo en un factor crítico de su propio aprendizaje sobre las teorías del contexto y analítico de su propia formación, que fija metas claras y profundiza las propuestas didácticas dadas en clase.</a:t>
            </a:r>
            <a:endParaRPr lang="es-A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8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9" name="8 Rectángulo"/>
          <p:cNvSpPr/>
          <p:nvPr/>
        </p:nvSpPr>
        <p:spPr>
          <a:xfrm>
            <a:off x="3176640" y="260648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23201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7380820" cy="2108806"/>
          </a:xfrm>
          <a:prstGeom prst="rect">
            <a:avLst/>
          </a:prstGeom>
        </p:spPr>
      </p:pic>
      <p:pic>
        <p:nvPicPr>
          <p:cNvPr id="6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4" r="49509" b="22210"/>
          <a:stretch/>
        </p:blipFill>
        <p:spPr>
          <a:xfrm>
            <a:off x="3347864" y="22718"/>
            <a:ext cx="2547156" cy="29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1044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AR" dirty="0"/>
              <a:t>Se analizan y describen las estrategias implementadas para la formación integral de competencias profesionales bibliotecológicas desde la articulación de la docencia con la extensión y la investigación en asignaturas de la carrera Licenciatura en Ciencias de la Información (Facultad de Humanidades, Universidad Nacional del Nordeste -UNNE-</a:t>
            </a:r>
            <a:r>
              <a:rPr lang="es-AR" dirty="0" smtClean="0"/>
              <a:t>).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8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9" name="1 Título"/>
          <p:cNvSpPr txBox="1">
            <a:spLocks/>
          </p:cNvSpPr>
          <p:nvPr/>
        </p:nvSpPr>
        <p:spPr>
          <a:xfrm>
            <a:off x="1691680" y="0"/>
            <a:ext cx="67687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smtClean="0"/>
              <a:t>Los procesos técnicos como motores de formación integral de competencias profesionales en la articulación entre docencia, extensión e investigación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31591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126876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2008, los docentes de varias cátedras, decidieron participar en un proyecto de extensión </a:t>
            </a:r>
            <a:r>
              <a:rPr lang="es-A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intercátedra</a:t>
            </a:r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del Departamento de Ciencias de la Información, dentro del marco del Programa “La Universidad en el Medio”, presentándolo en la convocatoria de ese año. Dicho programa, implementado y gestionado por la Secretaría General Universitaria dependiente de Rectorado de la UNNE, tiene por </a:t>
            </a:r>
            <a:r>
              <a:rPr lang="es-A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objetivo</a:t>
            </a:r>
            <a:endParaRPr lang="es-AR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A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impulsar el desarrollo de proyectos de extensión, entendiendo como tales las propuestas de procesos transformadores de la realidad social, económica, y productiva de la región tendientes a mejorar la calidad de vida, la optimización del uso de los recursos productivos, la adecuación, gestión y el desarrollo integral y sustentable de los diferentes sectores de la comunidad</a:t>
            </a:r>
            <a:r>
              <a:rPr lang="es-A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(Bejarano, Gómez </a:t>
            </a:r>
            <a:r>
              <a:rPr lang="es-A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Geneiro</a:t>
            </a:r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&amp; Fernández, 2012)</a:t>
            </a:r>
          </a:p>
          <a:p>
            <a:endParaRPr lang="es-AR" sz="2000" dirty="0"/>
          </a:p>
        </p:txBody>
      </p:sp>
      <p:grpSp>
        <p:nvGrpSpPr>
          <p:cNvPr id="3" name="Grupo 2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8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3328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013455"/>
              </p:ext>
            </p:extLst>
          </p:nvPr>
        </p:nvGraphicFramePr>
        <p:xfrm>
          <a:off x="791072" y="1340768"/>
          <a:ext cx="8352928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o" r:id="rId3" imgW="6063395" imgH="5025559" progId="Word.Document.12">
                  <p:embed/>
                </p:oleObj>
              </mc:Choice>
              <mc:Fallback>
                <p:oleObj name="Documento" r:id="rId3" imgW="6063395" imgH="5025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1072" y="1340768"/>
                        <a:ext cx="8352928" cy="590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1619672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de extensión implementados en el contexto del Programa “La Universidad en el medio” vinculados con los procesos técnicos</a:t>
            </a:r>
            <a:endParaRPr lang="es-A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5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8" name="4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9" name="Grupo 8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10" name="10 Imagen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11" name="10 Imagen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70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1916832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Algunos </a:t>
            </a: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docentes integrantes de distintos equipos de investigación de la </a:t>
            </a:r>
            <a:r>
              <a:rPr lang="es-A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FaHUM</a:t>
            </a: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-UNNE, decidieron generar un proyecto de investigación propio del Departamento de Ciencias de la Información, siendo acreditado por la Secretaría General de Ciencia y Técnica de la UNNE y ejecutado del 2008 al 2010.</a:t>
            </a:r>
            <a:endParaRPr lang="es-AR" sz="2000" dirty="0"/>
          </a:p>
        </p:txBody>
      </p:sp>
      <p:grpSp>
        <p:nvGrpSpPr>
          <p:cNvPr id="3" name="Grupo 2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8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2536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051720" y="620688"/>
            <a:ext cx="6913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de investigación en los que participaron las asignaturas de las áreas mencionadas</a:t>
            </a:r>
            <a:endParaRPr lang="es-A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579441"/>
              </p:ext>
            </p:extLst>
          </p:nvPr>
        </p:nvGraphicFramePr>
        <p:xfrm>
          <a:off x="575558" y="2491155"/>
          <a:ext cx="8533486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ocumento" r:id="rId3" imgW="6063395" imgH="1585222" progId="Word.Document.12">
                  <p:embed/>
                </p:oleObj>
              </mc:Choice>
              <mc:Fallback>
                <p:oleObj name="Documento" r:id="rId3" imgW="6063395" imgH="1585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558" y="2491155"/>
                        <a:ext cx="8533486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5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7" name="4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9" name="10 Imagen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10" name="10 Imagen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686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484784"/>
            <a:ext cx="79339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600"/>
              </a:spcAft>
            </a:pP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partir de la incursión en la extensión y en la investigación, se experimentaron dinámicas diferentes en la formación, debido a que los docentes adoptaron miradas enriquecidas por la vinculación circular docencia-extensión-investigación. </a:t>
            </a:r>
            <a:endParaRPr lang="es-AR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2400"/>
              </a:spcAft>
            </a:pPr>
            <a:r>
              <a:rPr lang="es-A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Las </a:t>
            </a: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cátedras propias o vinculadas con los procesos técnicos bibliotecarios, fueron las que tuvieron más representatividad y participación en los proyectos y en las cuales se produjeron mecanismos de adecuación y adaptación, convirtiéndose, además, en promotoras de la continuidad de formulación de nuevos proyectos, tanto de extensión como de investigación</a:t>
            </a:r>
            <a:endParaRPr lang="es-AR" sz="2000" dirty="0"/>
          </a:p>
        </p:txBody>
      </p:sp>
      <p:grpSp>
        <p:nvGrpSpPr>
          <p:cNvPr id="4" name="Grupo 3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8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9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5839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683568" y="1340768"/>
            <a:ext cx="8317498" cy="5184576"/>
            <a:chOff x="-1082" y="548680"/>
            <a:chExt cx="8317498" cy="5184576"/>
          </a:xfrm>
        </p:grpSpPr>
        <p:sp>
          <p:nvSpPr>
            <p:cNvPr id="31" name="Rectángulo redondeado 30"/>
            <p:cNvSpPr/>
            <p:nvPr/>
          </p:nvSpPr>
          <p:spPr>
            <a:xfrm>
              <a:off x="0" y="2348880"/>
              <a:ext cx="2218804" cy="153288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AR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Área</a:t>
              </a:r>
            </a:p>
            <a:p>
              <a:pPr algn="ctr" defTabSz="2066925"/>
              <a:r>
                <a:rPr lang="es-AR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Servicios de </a:t>
              </a:r>
              <a:r>
                <a:rPr lang="es-AR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información </a:t>
              </a:r>
              <a:endParaRPr lang="es-A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-1082" y="4149080"/>
              <a:ext cx="2218804" cy="153288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AR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Área</a:t>
              </a:r>
            </a:p>
            <a:p>
              <a:pPr algn="ctr">
                <a:spcAft>
                  <a:spcPts val="0"/>
                </a:spcAft>
              </a:pPr>
              <a:r>
                <a:rPr lang="es-AR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Tecnologías de la </a:t>
              </a:r>
              <a:r>
                <a:rPr lang="es-AR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información</a:t>
              </a:r>
              <a:r>
                <a:rPr lang="es-AR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0" y="548680"/>
              <a:ext cx="2218804" cy="153288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AR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Área</a:t>
              </a:r>
            </a:p>
            <a:p>
              <a:pPr algn="ctr" defTabSz="1166813">
                <a:spcAft>
                  <a:spcPts val="0"/>
                </a:spcAft>
              </a:pPr>
              <a:r>
                <a:rPr lang="es-AR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Procesamiento de la </a:t>
              </a:r>
              <a:r>
                <a:rPr lang="es-AR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información </a:t>
              </a:r>
              <a:endParaRPr lang="es-A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2267744" y="548680"/>
              <a:ext cx="5040560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AR" sz="2400" dirty="0"/>
                <a:t>Descripción documental y formatos</a:t>
              </a:r>
            </a:p>
            <a:p>
              <a:pPr marL="342900" lvl="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AR" sz="2400" dirty="0"/>
                <a:t>Indización y clasificación</a:t>
              </a:r>
            </a:p>
            <a:p>
              <a:pPr marL="342900" lvl="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AR" sz="2400" dirty="0"/>
                <a:t>Análisis documental y resúmenes</a:t>
              </a:r>
            </a:p>
            <a:p>
              <a:pPr algn="ctr"/>
              <a:endParaRPr lang="es-AR" dirty="0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2195736" y="2348880"/>
              <a:ext cx="5040560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s-AR" sz="2400" dirty="0"/>
                <a:t>Organización de sistemas y servicios de información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AR" sz="2400" dirty="0"/>
                <a:t>Desarrollo de colecciones</a:t>
              </a:r>
              <a:endParaRPr lang="es-AR" dirty="0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2195736" y="4221088"/>
              <a:ext cx="5040560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s-AR" sz="2400" dirty="0"/>
                <a:t>Automatización de sistemas de información</a:t>
              </a:r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7308304" y="548680"/>
              <a:ext cx="1008112" cy="28803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AR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1° año</a:t>
              </a:r>
              <a:endParaRPr lang="es-A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ángulo redondeado 37"/>
            <p:cNvSpPr/>
            <p:nvPr/>
          </p:nvSpPr>
          <p:spPr>
            <a:xfrm>
              <a:off x="7236296" y="2492896"/>
              <a:ext cx="1008112" cy="28803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AR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1° año</a:t>
              </a:r>
              <a:endParaRPr lang="es-A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Rectángulo redondeado 38"/>
            <p:cNvSpPr/>
            <p:nvPr/>
          </p:nvSpPr>
          <p:spPr>
            <a:xfrm>
              <a:off x="7308304" y="1124744"/>
              <a:ext cx="1008112" cy="28803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AR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AR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° año</a:t>
              </a:r>
              <a:endParaRPr lang="es-A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ángulo redondeado 39"/>
            <p:cNvSpPr/>
            <p:nvPr/>
          </p:nvSpPr>
          <p:spPr>
            <a:xfrm>
              <a:off x="7236296" y="4797152"/>
              <a:ext cx="1008112" cy="28803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AR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AR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° año</a:t>
              </a:r>
              <a:endParaRPr lang="es-A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Rectángulo redondeado 40"/>
            <p:cNvSpPr/>
            <p:nvPr/>
          </p:nvSpPr>
          <p:spPr>
            <a:xfrm>
              <a:off x="7308304" y="1700808"/>
              <a:ext cx="1008112" cy="28803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AR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3° año</a:t>
              </a:r>
              <a:endParaRPr lang="es-A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Rectángulo redondeado 41"/>
            <p:cNvSpPr/>
            <p:nvPr/>
          </p:nvSpPr>
          <p:spPr>
            <a:xfrm>
              <a:off x="7236296" y="3501008"/>
              <a:ext cx="1008112" cy="28803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AR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3° año</a:t>
              </a:r>
              <a:endParaRPr lang="es-A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4" name="5 Rectángulo"/>
          <p:cNvSpPr/>
          <p:nvPr/>
        </p:nvSpPr>
        <p:spPr>
          <a:xfrm>
            <a:off x="2591271" y="332656"/>
            <a:ext cx="6552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 las asignaturas participantes</a:t>
            </a:r>
            <a:endParaRPr lang="es-A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46" name="Imagen 45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7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48" name="Grupo 47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49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50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0018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6302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3888432" cy="29163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54" y="908720"/>
            <a:ext cx="3936438" cy="29523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71899"/>
            <a:ext cx="3888432" cy="29163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41676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0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309</TotalTime>
  <Words>782</Words>
  <Application>Microsoft Office PowerPoint</Application>
  <PresentationFormat>Presentación en pantalla (4:3)</PresentationFormat>
  <Paragraphs>59</Paragraphs>
  <Slides>14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</vt:lpstr>
      <vt:lpstr>Tema de Office</vt:lpstr>
      <vt:lpstr>Documento</vt:lpstr>
      <vt:lpstr>Los procesos técnicos como motores de formación integral de competencias profesionales en la articulación entre docencia, extensión 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procesos técnicos como motores de formación integral de competencias profesionales en la articulación entre docencia, extensión e investigación</dc:title>
  <dc:creator>pc</dc:creator>
  <cp:lastModifiedBy>Aníbal Bejarano</cp:lastModifiedBy>
  <cp:revision>31</cp:revision>
  <dcterms:created xsi:type="dcterms:W3CDTF">2017-11-09T21:38:12Z</dcterms:created>
  <dcterms:modified xsi:type="dcterms:W3CDTF">2017-11-15T12:59:13Z</dcterms:modified>
</cp:coreProperties>
</file>