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sldIdLst>
    <p:sldId id="306" r:id="rId2"/>
    <p:sldId id="307" r:id="rId3"/>
    <p:sldId id="308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301" r:id="rId12"/>
    <p:sldId id="302" r:id="rId13"/>
    <p:sldId id="272" r:id="rId14"/>
    <p:sldId id="274" r:id="rId15"/>
    <p:sldId id="275" r:id="rId16"/>
    <p:sldId id="305" r:id="rId17"/>
    <p:sldId id="304" r:id="rId18"/>
    <p:sldId id="321" r:id="rId19"/>
    <p:sldId id="323" r:id="rId20"/>
    <p:sldId id="324" r:id="rId21"/>
    <p:sldId id="325" r:id="rId22"/>
    <p:sldId id="326" r:id="rId23"/>
    <p:sldId id="327" r:id="rId24"/>
    <p:sldId id="328" r:id="rId25"/>
    <p:sldId id="318" r:id="rId26"/>
    <p:sldId id="32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4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6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2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8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2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8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2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8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3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correa@unsam.edu.a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morales@unsam.edu.ar" TargetMode="External"/><Relationship Id="rId5" Type="http://schemas.openxmlformats.org/officeDocument/2006/relationships/hyperlink" Target="mailto:dhiga@unsam.edu.ar" TargetMode="External"/><Relationship Id="rId4" Type="http://schemas.openxmlformats.org/officeDocument/2006/relationships/hyperlink" Target="mailto:mafrias@unsam.edu.a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59832" y="1695038"/>
            <a:ext cx="114693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COMPROMISO</a:t>
            </a:r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 DE LA </a:t>
            </a:r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0309" y="3972093"/>
            <a:ext cx="10621106" cy="122786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54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EL CATÁLOGO  DE LAS BIBLIOTECAS UNSAM</a:t>
            </a:r>
            <a:r>
              <a:rPr lang="es-ES" sz="4200" dirty="0">
                <a:solidFill>
                  <a:schemeClr val="accent1">
                    <a:lumMod val="75000"/>
                  </a:schemeClr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/>
            </a:r>
            <a:br>
              <a:rPr lang="es-ES" sz="4200" dirty="0">
                <a:solidFill>
                  <a:schemeClr val="accent1">
                    <a:lumMod val="75000"/>
                  </a:schemeClr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</a:br>
            <a:endParaRPr lang="es-ES" sz="4200" dirty="0">
              <a:solidFill>
                <a:schemeClr val="accent1">
                  <a:lumMod val="75000"/>
                </a:schemeClr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572269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Encuentro Nacional de Catalogadores “Teoría vs. Práctica en la organización y el tratamiento de la información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 15 al 17 de noviembre de 2017. Biblioteca Nacional Mariano Moreno.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2" name="Proceso 11"/>
          <p:cNvSpPr/>
          <p:nvPr/>
        </p:nvSpPr>
        <p:spPr>
          <a:xfrm>
            <a:off x="9207475" y="231160"/>
            <a:ext cx="2523370" cy="905728"/>
          </a:xfrm>
          <a:prstGeom prst="flowChartProcess">
            <a:avLst/>
          </a:prstGeom>
          <a:blipFill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blipFill>
                <a:blip r:embed="rId3">
                  <a:alphaModFix amt="20000"/>
                </a:blip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8192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ceso 7"/>
          <p:cNvSpPr/>
          <p:nvPr/>
        </p:nvSpPr>
        <p:spPr>
          <a:xfrm>
            <a:off x="9207475" y="231160"/>
            <a:ext cx="2523370" cy="905728"/>
          </a:xfrm>
          <a:prstGeom prst="flowChartProcess">
            <a:avLst/>
          </a:prstGeom>
          <a:blipFill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blipFill>
                <a:blip r:embed="rId3">
                  <a:alphaModFix amt="20000"/>
                </a:blip>
                <a:stretch>
                  <a:fillRect/>
                </a:stretch>
              </a:blip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" y="1136888"/>
            <a:ext cx="1444073" cy="1173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78" y="708203"/>
            <a:ext cx="1358846" cy="1386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7" y="3218698"/>
            <a:ext cx="1904716" cy="86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75" y="1313546"/>
            <a:ext cx="2653070" cy="7806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562" y="3218698"/>
            <a:ext cx="2225983" cy="672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07" y="5332020"/>
            <a:ext cx="1488117" cy="145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07" y="4851121"/>
            <a:ext cx="2201350" cy="116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4868271" y="5781952"/>
            <a:ext cx="2727788" cy="46166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1740000" sx="1000" sy="1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INSTRUCTIVO</a:t>
            </a:r>
            <a:endParaRPr lang="es-E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1740000" sx="1000" sy="1000" algn="tl" rotWithShape="0">
                  <a:schemeClr val="bg2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19" y="2553906"/>
            <a:ext cx="5275168" cy="228942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11" y="5002095"/>
            <a:ext cx="1310148" cy="1310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11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65742" y="408431"/>
            <a:ext cx="719797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TRABAJO. REGISTRO DE EXISTENCIAS</a:t>
            </a:r>
          </a:p>
          <a:p>
            <a:pPr algn="ctr"/>
            <a:endParaRPr lang="es-E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1511050"/>
            <a:ext cx="10058400" cy="4977199"/>
          </a:xfrm>
          <a:prstGeom prst="rect">
            <a:avLst/>
          </a:prstGeom>
        </p:spPr>
      </p:pic>
      <p:sp>
        <p:nvSpPr>
          <p:cNvPr id="9" name="Proceso 8"/>
          <p:cNvSpPr/>
          <p:nvPr/>
        </p:nvSpPr>
        <p:spPr>
          <a:xfrm>
            <a:off x="9262296" y="350747"/>
            <a:ext cx="2461846" cy="904069"/>
          </a:xfrm>
          <a:prstGeom prst="flowChartProcess">
            <a:avLst/>
          </a:prstGeom>
          <a:blipFill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blipFill>
                <a:blip r:embed="rId4">
                  <a:alphaModFix amt="20000"/>
                </a:blip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5299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3" y="1451673"/>
            <a:ext cx="10058400" cy="497719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73429" y="374455"/>
            <a:ext cx="76885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TRABAJO. REGISTRO DE EXISTENCIAS</a:t>
            </a: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roceso 8"/>
          <p:cNvSpPr/>
          <p:nvPr/>
        </p:nvSpPr>
        <p:spPr>
          <a:xfrm>
            <a:off x="8856708" y="461029"/>
            <a:ext cx="2461846" cy="904069"/>
          </a:xfrm>
          <a:prstGeom prst="flowChartProcess">
            <a:avLst/>
          </a:prstGeom>
          <a:blipFill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blipFill>
                <a:blip r:embed="rId4">
                  <a:alphaModFix amt="20000"/>
                </a:blip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7561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1954976" y="4455802"/>
            <a:ext cx="94379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781.6261 </a:t>
            </a:r>
          </a:p>
          <a:p>
            <a:pPr algn="ctr"/>
            <a:r>
              <a:rPr lang="e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(música </a:t>
            </a:r>
            <a:r>
              <a:rPr lang="e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folclórica </a:t>
            </a:r>
            <a:r>
              <a:rPr lang="e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española)</a:t>
            </a:r>
            <a:endParaRPr lang="e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6543" y="291034"/>
            <a:ext cx="107617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ESPECIFICIDAD DEL NÚMERO DE CLASIFICACIÓN DEWEY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89661" y="1931674"/>
            <a:ext cx="95685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781.62610152421224</a:t>
            </a:r>
          </a:p>
          <a:p>
            <a:pPr algn="ctr"/>
            <a:r>
              <a:rPr lang="e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(ritmo en la música folclórica española para la primavera)</a:t>
            </a:r>
          </a:p>
          <a:p>
            <a:pPr algn="ctr"/>
            <a:endParaRPr lang="e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2623457" y="1866142"/>
            <a:ext cx="261257" cy="2306853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brir llave 7"/>
          <p:cNvSpPr/>
          <p:nvPr/>
        </p:nvSpPr>
        <p:spPr>
          <a:xfrm>
            <a:off x="2623457" y="4450740"/>
            <a:ext cx="261257" cy="2306853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2788735"/>
            <a:ext cx="31232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Biblioteca A</a:t>
            </a:r>
            <a:endParaRPr lang="es-E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5373333"/>
            <a:ext cx="31232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Biblioteca B</a:t>
            </a:r>
            <a:endParaRPr lang="es-E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1" y="322808"/>
            <a:ext cx="12191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AUTORIDADES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9" y="1459447"/>
            <a:ext cx="8198043" cy="41484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62" y="4113892"/>
            <a:ext cx="3949161" cy="20839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90" y="1434860"/>
            <a:ext cx="3280304" cy="10112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68" y="2539493"/>
            <a:ext cx="2999026" cy="9066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379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0" y="537833"/>
            <a:ext cx="108302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CAMPOS ESPECÍFICOS DEL REGISTRO DE EXISTENCIAS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19" y="2331928"/>
            <a:ext cx="6791437" cy="34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62" y="2347245"/>
            <a:ext cx="8078982" cy="343018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8131" y="573458"/>
            <a:ext cx="105096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CAMPOS ESPECÍFICOS DEL REGISTRO DE EXISTENCIAS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8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73459"/>
            <a:ext cx="11210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CAMPOS ESPECÍFICOS DEL REGISTRO DE EXISTENCIAS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24" y="1868790"/>
            <a:ext cx="6299023" cy="46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71" y="106889"/>
            <a:ext cx="12191999" cy="1478570"/>
          </a:xfrm>
        </p:spPr>
        <p:txBody>
          <a:bodyPr>
            <a:normAutofit/>
          </a:bodyPr>
          <a:lstStyle/>
          <a:p>
            <a:pPr algn="ctr"/>
            <a:r>
              <a:rPr lang="es-ES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DEL PERSONAL</a:t>
            </a:r>
            <a:endParaRPr lang="es-E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4320" y="1483529"/>
            <a:ext cx="8639300" cy="502217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Ingreso </a:t>
            </a:r>
            <a:r>
              <a:rPr lang="es-E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Koha + </a:t>
            </a:r>
            <a:r>
              <a:rPr lang="es-E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Práctica + Uso de </a:t>
            </a: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herramientas</a:t>
            </a:r>
            <a:endParaRPr lang="es-ES" sz="40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lvl="0">
              <a:lnSpc>
                <a:spcPct val="200000"/>
              </a:lnSpc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Corrección</a:t>
            </a:r>
          </a:p>
          <a:p>
            <a:pPr lvl="0">
              <a:lnSpc>
                <a:spcPct val="200000"/>
              </a:lnSpc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Seguimiento</a:t>
            </a:r>
            <a:endParaRPr lang="es-ES" sz="40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015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15636"/>
            <a:ext cx="12192000" cy="1550219"/>
          </a:xfrm>
        </p:spPr>
        <p:txBody>
          <a:bodyPr>
            <a:noAutofit/>
          </a:bodyPr>
          <a:lstStyle/>
          <a:p>
            <a:pPr algn="ctr"/>
            <a:r>
              <a:rPr lang="es-ES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s-ES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01387"/>
            <a:ext cx="12192000" cy="5023567"/>
          </a:xfrm>
        </p:spPr>
        <p:txBody>
          <a:bodyPr>
            <a:normAutofit lnSpcReduction="10000"/>
          </a:bodyPr>
          <a:lstStyle/>
          <a:p>
            <a:pPr lvl="1">
              <a:lnSpc>
                <a:spcPct val="200000"/>
              </a:lnSpc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Corrección </a:t>
            </a:r>
            <a:r>
              <a:rPr lang="es-E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continua</a:t>
            </a:r>
          </a:p>
          <a:p>
            <a:pPr lvl="1">
              <a:lnSpc>
                <a:spcPct val="200000"/>
              </a:lnSpc>
            </a:pPr>
            <a:r>
              <a:rPr lang="es-E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Resolución diferencias / inconsistencias </a:t>
            </a:r>
          </a:p>
          <a:p>
            <a:pPr lvl="1">
              <a:lnSpc>
                <a:spcPct val="200000"/>
              </a:lnSpc>
            </a:pPr>
            <a:r>
              <a:rPr lang="es-E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Aprendizaje permanente</a:t>
            </a:r>
          </a:p>
          <a:p>
            <a:pPr lvl="1">
              <a:lnSpc>
                <a:spcPct val="200000"/>
              </a:lnSpc>
            </a:pPr>
            <a:r>
              <a:rPr lang="es-E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Relaciones interpersonales (Capacitaciones presenciales)</a:t>
            </a:r>
          </a:p>
          <a:p>
            <a:pPr lvl="1">
              <a:lnSpc>
                <a:spcPct val="200000"/>
              </a:lnSpc>
            </a:pPr>
            <a:endParaRPr lang="es-E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6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9231" y="2050473"/>
            <a:ext cx="10316307" cy="4445330"/>
          </a:xfrm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crosoft Himalaya" panose="01010100010101010101" pitchFamily="2" charset="0"/>
                <a:cs typeface="Arabic Typesetting" panose="03020402040406030203" pitchFamily="66" charset="-78"/>
              </a:rPr>
              <a:t>Biblioteca Central</a:t>
            </a:r>
          </a:p>
          <a:p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crosoft Himalaya" panose="01010100010101010101" pitchFamily="2" charset="0"/>
                <a:cs typeface="Arabic Typesetting" panose="03020402040406030203" pitchFamily="66" charset="-78"/>
              </a:rPr>
              <a:t>Instituto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crosoft Himalaya" panose="01010100010101010101" pitchFamily="2" charset="0"/>
                <a:cs typeface="Arabic Typesetting" panose="03020402040406030203" pitchFamily="66" charset="-78"/>
              </a:rPr>
              <a:t>de Altos Estudios Sociales </a:t>
            </a:r>
            <a:endParaRPr lang="es-ES" sz="4000" b="1" dirty="0" smtClean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ea typeface="Microsoft Himalaya" panose="01010100010101010101" pitchFamily="2" charset="0"/>
              <a:cs typeface="Arabic Typesetting" panose="03020402040406030203" pitchFamily="66" charset="-78"/>
            </a:endParaRPr>
          </a:p>
          <a:p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crosoft Himalaya" panose="01010100010101010101" pitchFamily="2" charset="0"/>
                <a:cs typeface="Arabic Typesetting" panose="03020402040406030203" pitchFamily="66" charset="-78"/>
              </a:rPr>
              <a:t>Instituto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crosoft Himalaya" panose="01010100010101010101" pitchFamily="2" charset="0"/>
                <a:cs typeface="Arabic Typesetting" panose="03020402040406030203" pitchFamily="66" charset="-78"/>
              </a:rPr>
              <a:t>de Investigaciones sobre el Patrimonio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crosoft Himalaya" panose="01010100010101010101" pitchFamily="2" charset="0"/>
                <a:cs typeface="Arabic Typesetting" panose="03020402040406030203" pitchFamily="66" charset="-78"/>
              </a:rPr>
              <a:t>Cultural</a:t>
            </a:r>
            <a:endParaRPr lang="es-ES" sz="40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ea typeface="Microsoft Himalaya" panose="01010100010101010101" pitchFamily="2" charset="0"/>
              <a:cs typeface="Arabic Typesetting" panose="03020402040406030203" pitchFamily="66" charset="-78"/>
            </a:endParaRPr>
          </a:p>
          <a:p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crosoft Himalaya" panose="01010100010101010101" pitchFamily="2" charset="0"/>
                <a:cs typeface="Arabic Typesetting" panose="03020402040406030203" pitchFamily="66" charset="-78"/>
              </a:rPr>
              <a:t>Instituto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crosoft Himalaya" panose="01010100010101010101" pitchFamily="2" charset="0"/>
                <a:cs typeface="Arabic Typesetting" panose="03020402040406030203" pitchFamily="66" charset="-78"/>
              </a:rPr>
              <a:t>de Ciencias de la Rehabilitación y el Movimiento </a:t>
            </a:r>
            <a:endParaRPr lang="es-ES" sz="4000" b="1" dirty="0">
              <a:solidFill>
                <a:schemeClr val="accent1">
                  <a:lumMod val="75000"/>
                </a:schemeClr>
              </a:solidFill>
              <a:latin typeface="Simplified Arabic Fixed" panose="02070309020205020404" pitchFamily="49" charset="-78"/>
              <a:ea typeface="Microsoft Himalaya" panose="01010100010101010101" pitchFamily="2" charset="0"/>
              <a:cs typeface="Simplified Arabic Fixed" panose="02070309020205020404" pitchFamily="49" charset="-78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7509" y="282229"/>
            <a:ext cx="99871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COOPERATIVA DE LAS BIBLIOTECAS UNSAM 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7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672" y="-166004"/>
            <a:ext cx="10224655" cy="147857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EN Biblioteca Central 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7" y="1146561"/>
            <a:ext cx="9461666" cy="5319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49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73365" y="442976"/>
            <a:ext cx="12192000" cy="99256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VISUALIZACIÓN DEL OPAC</a:t>
            </a:r>
            <a:r>
              <a:rPr lang="es-ES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dirty="0">
              <a:solidFill>
                <a:srgbClr val="0070C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53" y="1435544"/>
            <a:ext cx="8514201" cy="463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4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7" y="786207"/>
            <a:ext cx="11710171" cy="479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72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1" y="766296"/>
            <a:ext cx="11806160" cy="491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96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2" y="1064447"/>
            <a:ext cx="11563374" cy="442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4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8569" y="1104551"/>
            <a:ext cx="9963861" cy="508035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s-E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Catálogo. </a:t>
            </a: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Incremento/uniformidad </a:t>
            </a:r>
            <a:endParaRPr lang="es-ES" sz="40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200000"/>
              </a:lnSpc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Optimiza procesos/recursos</a:t>
            </a:r>
            <a:endParaRPr lang="es-ES" sz="40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200000"/>
              </a:lnSpc>
            </a:pPr>
            <a:r>
              <a:rPr lang="es-E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Imagen positiva </a:t>
            </a:r>
          </a:p>
          <a:p>
            <a:pPr>
              <a:lnSpc>
                <a:spcPct val="200000"/>
              </a:lnSpc>
            </a:pPr>
            <a:r>
              <a:rPr lang="es-E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Calidad de los </a:t>
            </a: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servicios</a:t>
            </a:r>
            <a:endParaRPr lang="es-ES" sz="40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17044" y="379061"/>
            <a:ext cx="39469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endParaRPr lang="es-E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8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5349" y="1034450"/>
            <a:ext cx="10015728" cy="2139228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“La cooperación es la convicción plena de que nadie puede llegar a la meta si no llegan todos”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							Virginia </a:t>
            </a:r>
            <a:r>
              <a:rPr lang="es-ES" dirty="0" err="1" smtClean="0">
                <a:solidFill>
                  <a:srgbClr val="0070C0"/>
                </a:solidFill>
              </a:rPr>
              <a:t>Burden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117966" y="3400629"/>
            <a:ext cx="5820220" cy="1377697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 smtClean="0"/>
              <a:t>¡Muchas Gracias!</a:t>
            </a:r>
            <a:endParaRPr lang="es-ES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" y="5005277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Correa, María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Laura	</a:t>
            </a:r>
            <a:r>
              <a:rPr lang="es-AR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mcorrea@unsam.edu.ar</a:t>
            </a:r>
            <a:endParaRPr lang="es-AR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Frías, Mariela L.	    </a:t>
            </a:r>
            <a:r>
              <a:rPr lang="es-AR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mafrias@unsam.edu.ar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Higa,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Diego		  </a:t>
            </a:r>
            <a:r>
              <a:rPr lang="es-AR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dhiga@unsam.edu.ar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Morales,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Mariana		 </a:t>
            </a:r>
            <a:r>
              <a:rPr lang="es-AR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mmorales@unsam.edu.ar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142999" y="1859386"/>
            <a:ext cx="9905999" cy="4600791"/>
          </a:xfrm>
        </p:spPr>
        <p:txBody>
          <a:bodyPr>
            <a:noAutofit/>
          </a:bodyPr>
          <a:lstStyle/>
          <a:p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Integración </a:t>
            </a:r>
            <a:r>
              <a:rPr lang="es-AR" sz="4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 las </a:t>
            </a: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Bibliotecas</a:t>
            </a:r>
          </a:p>
          <a:p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Desde Biblioteca Central:</a:t>
            </a:r>
          </a:p>
          <a:p>
            <a:pPr lvl="3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Catalogación. Directrices</a:t>
            </a:r>
            <a:endParaRPr lang="es-ES" sz="40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943100" lvl="3" indent="-571500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SIGB </a:t>
            </a:r>
            <a:r>
              <a:rPr lang="es-ES" sz="4000" b="1" dirty="0" err="1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Koha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+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soporte técnico</a:t>
            </a:r>
          </a:p>
          <a:p>
            <a:pPr marL="1943100" lvl="3" indent="-571500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Capacitación</a:t>
            </a:r>
          </a:p>
          <a:p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8585" y="249818"/>
            <a:ext cx="10224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INCORPORACIÓN DE LAS BIBLIOTECAS UNSAM AL 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SIGB KOHA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2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43048" y="1760093"/>
            <a:ext cx="1010590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ngLiU-ExtB" panose="02020500000000000000" pitchFamily="18" charset="-120"/>
                <a:cs typeface="Arabic Typesetting" panose="03020402040406030203" pitchFamily="66" charset="-78"/>
              </a:rPr>
              <a:t>B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ngLiU-ExtB" panose="02020500000000000000" pitchFamily="18" charset="-120"/>
                <a:cs typeface="Arabic Typesetting" panose="03020402040406030203" pitchFamily="66" charset="-78"/>
              </a:rPr>
              <a:t>ibliotecas cooperantes. Aportes:</a:t>
            </a:r>
          </a:p>
          <a:p>
            <a:pPr marL="2400300" lvl="4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ngLiU-ExtB" panose="02020500000000000000" pitchFamily="18" charset="-120"/>
                <a:cs typeface="Arabic Typesetting" panose="03020402040406030203" pitchFamily="66" charset="-78"/>
              </a:rPr>
              <a:t>Selección del material</a:t>
            </a:r>
          </a:p>
          <a:p>
            <a:pPr marL="2400300" lvl="4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ngLiU-ExtB" panose="02020500000000000000" pitchFamily="18" charset="-120"/>
                <a:cs typeface="Arabic Typesetting" panose="03020402040406030203" pitchFamily="66" charset="-78"/>
              </a:rPr>
              <a:t>Asignación del personal</a:t>
            </a:r>
          </a:p>
          <a:p>
            <a:pPr marL="2400300" lvl="4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ngLiU-ExtB" panose="02020500000000000000" pitchFamily="18" charset="-120"/>
                <a:cs typeface="Arabic Typesetting" panose="03020402040406030203" pitchFamily="66" charset="-78"/>
              </a:rPr>
              <a:t>Equipamiento</a:t>
            </a:r>
          </a:p>
          <a:p>
            <a:pPr marL="2400300" lvl="4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ea typeface="MingLiU-ExtB" panose="02020500000000000000" pitchFamily="18" charset="-120"/>
                <a:cs typeface="Arabic Typesetting" panose="03020402040406030203" pitchFamily="66" charset="-78"/>
              </a:rPr>
              <a:t>Insumos</a:t>
            </a:r>
            <a:endParaRPr lang="es-ES" sz="40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ea typeface="MingLiU-ExtB" panose="02020500000000000000" pitchFamily="18" charset="-120"/>
              <a:cs typeface="Arabic Typesetting" panose="03020402040406030203" pitchFamily="66" charset="-78"/>
            </a:endParaRPr>
          </a:p>
          <a:p>
            <a:pPr lvl="4"/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0" lvl="4" indent="-571500">
              <a:buFont typeface="Wingdings" panose="05000000000000000000" pitchFamily="2" charset="2"/>
              <a:buChar char="Ø"/>
            </a:pPr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498303"/>
            <a:ext cx="102246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INCORPORACIÓN DE LAS BIBLIOTECAS UNSAM AL SIGB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3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" y="172543"/>
            <a:ext cx="113127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ADJUDICACIÓN DE PERMISOS Y RESPONSABILIDADES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84031" y="1593033"/>
            <a:ext cx="110079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b="1" i="1" dirty="0" err="1" smtClean="0">
                <a:solidFill>
                  <a:srgbClr val="0070C0"/>
                </a:solidFill>
                <a:latin typeface="Arabic Typesetting" panose="03020402040406030203" pitchFamily="66" charset="-78"/>
                <a:ea typeface="Tahoma" panose="020B0604030504040204" pitchFamily="34" charset="0"/>
                <a:cs typeface="Arabic Typesetting" panose="03020402040406030203" pitchFamily="66" charset="-78"/>
              </a:rPr>
              <a:t>Superlibrarian</a:t>
            </a:r>
            <a:endParaRPr lang="es-ES" sz="4000" b="1" i="1" dirty="0" smtClean="0">
              <a:solidFill>
                <a:srgbClr val="0070C0"/>
              </a:solidFill>
              <a:latin typeface="Arabic Typesetting" panose="03020402040406030203" pitchFamily="66" charset="-78"/>
              <a:ea typeface="Tahoma" panose="020B0604030504040204" pitchFamily="34" charset="0"/>
              <a:cs typeface="Arabic Typesetting" panose="03020402040406030203" pitchFamily="66" charset="-78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ea typeface="Tahoma" panose="020B0604030504040204" pitchFamily="34" charset="0"/>
                <a:cs typeface="Arabic Typesetting" panose="03020402040406030203" pitchFamily="66" charset="-78"/>
              </a:rPr>
              <a:t>Categoría principal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ea typeface="Tahoma" panose="020B0604030504040204" pitchFamily="34" charset="0"/>
                <a:cs typeface="Arabic Typesetting" panose="03020402040406030203" pitchFamily="66" charset="-78"/>
              </a:rPr>
              <a:t>Acceso a todas las funciones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ea typeface="Tahoma" panose="020B0604030504040204" pitchFamily="34" charset="0"/>
                <a:cs typeface="Arabic Typesetting" panose="03020402040406030203" pitchFamily="66" charset="-78"/>
              </a:rPr>
              <a:t>Control de permisos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45" y="4242581"/>
            <a:ext cx="6449119" cy="24003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4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38150" y="555957"/>
            <a:ext cx="9666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CATÁLOGO COOPERATIVO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" y="1551418"/>
            <a:ext cx="12191998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4000" b="1" i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Preferencias globales. </a:t>
            </a: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Parametrización:</a:t>
            </a:r>
            <a:endParaRPr lang="es-ES" sz="4000" b="1" i="1" dirty="0" smtClean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028700" lvl="1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Administración (</a:t>
            </a:r>
            <a:r>
              <a:rPr lang="es-ES" sz="4000" b="1" i="1" dirty="0" err="1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Independant</a:t>
            </a:r>
            <a:r>
              <a:rPr lang="es-ES" sz="4000" b="1" i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sz="4000" b="1" i="1" dirty="0" err="1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branches</a:t>
            </a:r>
            <a:r>
              <a:rPr lang="es-ES" sz="4000" b="1" i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marL="1028700" lvl="1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Catalogación (</a:t>
            </a:r>
            <a:r>
              <a:rPr lang="es-ES" sz="4000" b="1" i="1" dirty="0" err="1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MARCOrgCode</a:t>
            </a:r>
            <a:r>
              <a:rPr lang="es-ES" sz="4000" b="1" i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s-ES" sz="4000" b="1" i="1" dirty="0" err="1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DefaultClassificationSource</a:t>
            </a:r>
            <a:r>
              <a:rPr lang="es-ES" sz="4000" b="1" i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marL="1028700" lvl="1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OPAC (</a:t>
            </a:r>
            <a:r>
              <a:rPr lang="es-ES" sz="4000" b="1" i="1" dirty="0" err="1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SearchMyLibraryFirst</a:t>
            </a:r>
            <a:r>
              <a:rPr lang="es-ES" sz="4000" b="1" i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s-ES" sz="4000" b="1" i="1" dirty="0" err="1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SingleBranchMode</a:t>
            </a:r>
            <a:r>
              <a:rPr lang="es-ES" sz="4000" b="1" i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marL="1943100" lvl="3" indent="-571500">
              <a:buFont typeface="Wingdings" panose="05000000000000000000" pitchFamily="2" charset="2"/>
              <a:buChar char="Ø"/>
            </a:pPr>
            <a:endParaRPr lang="es-E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" y="351234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AUTORIDADES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6058" y="1388626"/>
            <a:ext cx="1219199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Módulo </a:t>
            </a:r>
            <a:r>
              <a:rPr lang="es-ES" sz="4000" b="1" i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Informes. </a:t>
            </a: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Delimitación:</a:t>
            </a:r>
          </a:p>
          <a:p>
            <a:pPr marL="2400300" lvl="4" indent="-571500"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Fecha</a:t>
            </a:r>
          </a:p>
          <a:p>
            <a:pPr marL="2400300" lvl="4" indent="-571500"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Nombre del catalogador</a:t>
            </a:r>
          </a:p>
          <a:p>
            <a:pPr marL="2400300" lvl="4" indent="-571500"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Autoridad ingresada</a:t>
            </a:r>
          </a:p>
          <a:p>
            <a:pPr marL="2400300" lvl="4" indent="-571500"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Tipo de registro</a:t>
            </a:r>
          </a:p>
          <a:p>
            <a:pPr marL="2400300" lvl="4" indent="-571500"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Fecha de ingreso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Actualización mensual y control diario </a:t>
            </a:r>
          </a:p>
          <a:p>
            <a:pPr lvl="3"/>
            <a:endParaRPr lang="es-E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172543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 Y ESTADÍSTICAS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58" y="4409034"/>
            <a:ext cx="4918373" cy="1085678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5983562" y="4781325"/>
            <a:ext cx="889662" cy="34109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055" y="3959057"/>
            <a:ext cx="2645341" cy="228440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1158290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Módulo </a:t>
            </a:r>
            <a:r>
              <a:rPr lang="es-ES" sz="4400" b="1" i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Informes:</a:t>
            </a:r>
          </a:p>
          <a:p>
            <a:pPr marL="1943100" lvl="3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44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Sentencias en </a:t>
            </a:r>
            <a:r>
              <a:rPr lang="es-ES" sz="4400" b="1" i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SQL</a:t>
            </a:r>
            <a:endParaRPr lang="es-ES" sz="44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Archivos con datos y estadísticas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1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818874"/>
            <a:ext cx="12191999" cy="6063198"/>
          </a:xfrm>
          <a:prstGeom prst="rect">
            <a:avLst/>
          </a:prstGeom>
          <a:gradFill>
            <a:gsLst>
              <a:gs pos="88000">
                <a:schemeClr val="bg1"/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1943100" lvl="3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4000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Tejuelo</a:t>
            </a:r>
            <a:endParaRPr lang="es-ES" sz="4000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943100" lvl="3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4000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Sellado</a:t>
            </a:r>
          </a:p>
          <a:p>
            <a:pPr marL="1943100" lvl="3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4000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Etiquetas de seguridad </a:t>
            </a:r>
          </a:p>
          <a:p>
            <a:pPr marL="1943100" lvl="3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4000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Códigos de barras:</a:t>
            </a:r>
          </a:p>
          <a:p>
            <a:pPr lvl="8" algn="just"/>
            <a:r>
              <a:rPr lang="es-E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BC			13456</a:t>
            </a:r>
          </a:p>
          <a:p>
            <a:pPr lvl="8" algn="just"/>
            <a:r>
              <a:rPr lang="es-E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IIPC			A13456</a:t>
            </a:r>
          </a:p>
          <a:p>
            <a:pPr lvl="8" algn="just"/>
            <a:r>
              <a:rPr lang="es-E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IDAES		B13456</a:t>
            </a:r>
          </a:p>
          <a:p>
            <a:pPr lvl="8" algn="just"/>
            <a:r>
              <a:rPr lang="es-E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ICRM			C13456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s-E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" y="172543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 FÍSICA DEL MATERIAL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5845622" y="5540489"/>
            <a:ext cx="500743" cy="19594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5845622" y="5942667"/>
            <a:ext cx="500743" cy="19594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5845622" y="4581521"/>
            <a:ext cx="500743" cy="19594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5845622" y="5040340"/>
            <a:ext cx="500743" cy="19594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0224655" y="0"/>
            <a:ext cx="1967345" cy="545077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8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353</Words>
  <Application>Microsoft Office PowerPoint</Application>
  <PresentationFormat>Panorámica</PresentationFormat>
  <Paragraphs>96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MingLiU-ExtB</vt:lpstr>
      <vt:lpstr>Arabic Typesetting</vt:lpstr>
      <vt:lpstr>Arial</vt:lpstr>
      <vt:lpstr>Arial Black</vt:lpstr>
      <vt:lpstr>Calibri</vt:lpstr>
      <vt:lpstr>Calibri Light</vt:lpstr>
      <vt:lpstr>Microsoft Himalaya</vt:lpstr>
      <vt:lpstr>Simplified Arabic Fixed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CAPACITACIÓN DEL PERSONAL</vt:lpstr>
      <vt:lpstr>COMUNICACIÓN  </vt:lpstr>
      <vt:lpstr>CAPACITACIÓN EN Biblioteca Central </vt:lpstr>
      <vt:lpstr>VISUALIZACIÓN DEL OPAC </vt:lpstr>
      <vt:lpstr>Presentación de PowerPoint</vt:lpstr>
      <vt:lpstr>Presentación de PowerPoint</vt:lpstr>
      <vt:lpstr>Presentación de PowerPoint</vt:lpstr>
      <vt:lpstr>Presentación de PowerPoint</vt:lpstr>
      <vt:lpstr>“La cooperación es la convicción plena de que nadie puede llegar a la meta si no llegan todos”         Virginia Burden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procesos técnicos</dc:title>
  <dc:creator>ptecnicos</dc:creator>
  <cp:lastModifiedBy>ptecnicos</cp:lastModifiedBy>
  <cp:revision>186</cp:revision>
  <dcterms:created xsi:type="dcterms:W3CDTF">2017-10-24T16:16:21Z</dcterms:created>
  <dcterms:modified xsi:type="dcterms:W3CDTF">2017-11-10T12:22:19Z</dcterms:modified>
</cp:coreProperties>
</file>