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8" r:id="rId5"/>
    <p:sldId id="260" r:id="rId6"/>
    <p:sldId id="261" r:id="rId7"/>
    <p:sldId id="272" r:id="rId8"/>
    <p:sldId id="273" r:id="rId9"/>
    <p:sldId id="274" r:id="rId10"/>
    <p:sldId id="275" r:id="rId11"/>
    <p:sldId id="27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84" d="100"/>
          <a:sy n="84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67565FC-3AC9-45A7-A609-E7A134413C30}" type="datetimeFigureOut">
              <a:rPr lang="es-AR" smtClean="0"/>
              <a:t>09/11/2017</a:t>
            </a:fld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D0F79F0-D0E5-48ED-9B1E-E251D5CBCF9D}" type="slidenum">
              <a:rPr lang="es-AR" smtClean="0"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kessler@fahce.unlp.edu.ar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endes@fahce.unlp.edu.a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784976" cy="4176465"/>
          </a:xfrm>
          <a:noFill/>
        </p:spPr>
        <p:txBody>
          <a:bodyPr anchor="t">
            <a:no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s-AR" sz="3800" b="1" dirty="0"/>
              <a:t>Catálogos de próxima </a:t>
            </a:r>
            <a:r>
              <a:rPr lang="es-AR" sz="3800" b="1" dirty="0" smtClean="0"/>
              <a:t>generación:</a:t>
            </a:r>
            <a:r>
              <a:rPr lang="es-AR" sz="4000" b="1" dirty="0" smtClean="0"/>
              <a:t/>
            </a:r>
            <a:br>
              <a:rPr lang="es-AR" sz="4000" b="1" dirty="0" smtClean="0"/>
            </a:br>
            <a:r>
              <a:rPr lang="es-AR" sz="3200" b="1" dirty="0" smtClean="0"/>
              <a:t/>
            </a:r>
            <a:br>
              <a:rPr lang="es-AR" sz="3200" b="1" dirty="0" smtClean="0"/>
            </a:br>
            <a:r>
              <a:rPr lang="es-AR" sz="3200" b="1" dirty="0">
                <a:solidFill>
                  <a:srgbClr val="DFD299"/>
                </a:solidFill>
              </a:rPr>
              <a:t>Aplicación y posibilidades en las bibliotecas universitarias argentinas</a:t>
            </a:r>
            <a:r>
              <a:rPr lang="es-AR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s-AR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s-AR" sz="27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s-AR" sz="27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s-AR" sz="2700" dirty="0" smtClean="0"/>
              <a:t/>
            </a:r>
            <a:br>
              <a:rPr lang="es-AR" sz="2700" dirty="0" smtClean="0"/>
            </a:br>
            <a:r>
              <a:rPr lang="es-AR" sz="3000" dirty="0">
                <a:solidFill>
                  <a:srgbClr val="DFD299"/>
                </a:solidFill>
              </a:rPr>
              <a:t>M. Inés KESSLER y Paola V. MENDES</a:t>
            </a:r>
            <a:br>
              <a:rPr lang="es-AR" sz="3000" dirty="0">
                <a:solidFill>
                  <a:srgbClr val="DFD299"/>
                </a:solidFill>
              </a:rPr>
            </a:br>
            <a:r>
              <a:rPr lang="es-AR" sz="3000" dirty="0">
                <a:solidFill>
                  <a:srgbClr val="DFD299"/>
                </a:solidFill>
              </a:rPr>
              <a:t>(</a:t>
            </a:r>
            <a:r>
              <a:rPr lang="es-AR" sz="3000" dirty="0" err="1">
                <a:solidFill>
                  <a:srgbClr val="DFD299"/>
                </a:solidFill>
              </a:rPr>
              <a:t>IdIHCS</a:t>
            </a:r>
            <a:r>
              <a:rPr lang="es-AR" sz="3000" dirty="0">
                <a:solidFill>
                  <a:srgbClr val="DFD299"/>
                </a:solidFill>
              </a:rPr>
              <a:t>/</a:t>
            </a:r>
            <a:r>
              <a:rPr lang="es-AR" sz="3000" dirty="0" err="1">
                <a:solidFill>
                  <a:srgbClr val="DFD299"/>
                </a:solidFill>
              </a:rPr>
              <a:t>FaHCE.UNLP</a:t>
            </a:r>
            <a:r>
              <a:rPr lang="es-AR" sz="3000" dirty="0">
                <a:solidFill>
                  <a:srgbClr val="DFD299"/>
                </a:solidFill>
              </a:rPr>
              <a:t>)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79512" y="5373216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VI Encuentro Nacional de </a:t>
            </a:r>
            <a:r>
              <a:rPr lang="es-ES" sz="2000" dirty="0" smtClean="0"/>
              <a:t>Catalogadores</a:t>
            </a:r>
          </a:p>
          <a:p>
            <a:r>
              <a:rPr lang="es-ES" sz="2000" dirty="0" smtClean="0"/>
              <a:t>“Teoría </a:t>
            </a:r>
            <a:r>
              <a:rPr lang="es-ES" sz="2000" dirty="0"/>
              <a:t>vs. Práctica en la organización y el tratamiento de la información</a:t>
            </a:r>
            <a:r>
              <a:rPr lang="es-ES" sz="2000" dirty="0" smtClean="0"/>
              <a:t>”</a:t>
            </a:r>
          </a:p>
          <a:p>
            <a:r>
              <a:rPr lang="es-ES" sz="2000" dirty="0" smtClean="0"/>
              <a:t>Biblioteca Nacional Mariano Moreno, noviembre 2017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7161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Resultados:</a:t>
            </a:r>
            <a:br>
              <a:rPr lang="es-ES" sz="4000" dirty="0">
                <a:solidFill>
                  <a:srgbClr val="DBD89D"/>
                </a:solidFill>
              </a:rPr>
            </a:br>
            <a:r>
              <a:rPr lang="es-ES" sz="4000" dirty="0">
                <a:solidFill>
                  <a:srgbClr val="DBD89D"/>
                </a:solidFill>
              </a:rPr>
              <a:t>Interacción Usuario-OPAC</a:t>
            </a:r>
            <a:endParaRPr lang="es-AR" sz="4000" dirty="0">
              <a:solidFill>
                <a:srgbClr val="DBD89D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7825" y="1700808"/>
            <a:ext cx="7928349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29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Resultados:</a:t>
            </a:r>
            <a:br>
              <a:rPr lang="es-ES" sz="4000" dirty="0">
                <a:solidFill>
                  <a:srgbClr val="DBD89D"/>
                </a:solidFill>
              </a:rPr>
            </a:br>
            <a:r>
              <a:rPr lang="es-AR" sz="4000" dirty="0">
                <a:solidFill>
                  <a:srgbClr val="DBD89D"/>
                </a:solidFill>
              </a:rPr>
              <a:t>Características </a:t>
            </a:r>
            <a:r>
              <a:rPr lang="es-AR" sz="4000" dirty="0" err="1">
                <a:solidFill>
                  <a:srgbClr val="DBD89D"/>
                </a:solidFill>
              </a:rPr>
              <a:t>NextGen</a:t>
            </a:r>
            <a:endParaRPr lang="es-AR" sz="4000" dirty="0">
              <a:solidFill>
                <a:srgbClr val="DBD89D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5506" y="1772816"/>
            <a:ext cx="8230338" cy="424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4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rmAutofit/>
          </a:bodyPr>
          <a:lstStyle/>
          <a:p>
            <a:r>
              <a:rPr lang="es-AR" sz="4000" dirty="0">
                <a:solidFill>
                  <a:srgbClr val="DBD89D"/>
                </a:solidFill>
              </a:rPr>
              <a:t>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544616"/>
          </a:xfrm>
        </p:spPr>
        <p:txBody>
          <a:bodyPr>
            <a:noAutofit/>
          </a:bodyPr>
          <a:lstStyle/>
          <a:p>
            <a:r>
              <a:rPr lang="es-AR" sz="3000" dirty="0" smtClean="0"/>
              <a:t>Las </a:t>
            </a:r>
            <a:r>
              <a:rPr lang="es-AR" sz="3000" dirty="0"/>
              <a:t>bibliotecas universitarias argentinas ofrecen pocas funcionalidades de catálogo </a:t>
            </a:r>
            <a:r>
              <a:rPr lang="es-AR" sz="3000" dirty="0" err="1"/>
              <a:t>NextGen</a:t>
            </a:r>
            <a:r>
              <a:rPr lang="es-AR" sz="3000" dirty="0"/>
              <a:t>, siendo la mayoría del tipo </a:t>
            </a:r>
            <a:r>
              <a:rPr lang="es-AR" sz="3000" dirty="0" smtClean="0"/>
              <a:t>tradicional.</a:t>
            </a:r>
          </a:p>
          <a:p>
            <a:r>
              <a:rPr lang="es-AR" sz="3000" dirty="0" smtClean="0"/>
              <a:t>Aquellas </a:t>
            </a:r>
            <a:r>
              <a:rPr lang="es-AR" sz="3000" dirty="0"/>
              <a:t>en que sí se han detectado algunas funcionalidades de catálogo </a:t>
            </a:r>
            <a:r>
              <a:rPr lang="es-AR" sz="3000" dirty="0" err="1"/>
              <a:t>NextGen</a:t>
            </a:r>
            <a:r>
              <a:rPr lang="es-AR" sz="3000" dirty="0"/>
              <a:t> presentan una aplicación dispar, incluso dentro de la misma Universidad. </a:t>
            </a:r>
            <a:endParaRPr lang="es-AR" sz="3000" dirty="0" smtClean="0"/>
          </a:p>
          <a:p>
            <a:r>
              <a:rPr lang="es-AR" sz="3000" dirty="0" smtClean="0"/>
              <a:t>Valoramos positivamente </a:t>
            </a:r>
            <a:r>
              <a:rPr lang="es-AR" sz="3000" dirty="0"/>
              <a:t>que algunas de estas funcionalidades comiencen a aparecer y consideramos que pueden optimizar el desempeño de cualquier catálogo. </a:t>
            </a:r>
            <a:endParaRPr lang="es-AR" sz="3000" dirty="0" smtClean="0"/>
          </a:p>
          <a:p>
            <a:endParaRPr lang="es-AR" sz="3000" dirty="0"/>
          </a:p>
        </p:txBody>
      </p:sp>
    </p:spTree>
    <p:extLst>
      <p:ext uri="{BB962C8B-B14F-4D97-AF65-F5344CB8AC3E}">
        <p14:creationId xmlns:p14="http://schemas.microsoft.com/office/powerpoint/2010/main" val="25833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43216"/>
          </a:xfrm>
        </p:spPr>
        <p:txBody>
          <a:bodyPr>
            <a:normAutofit/>
          </a:bodyPr>
          <a:lstStyle/>
          <a:p>
            <a:r>
              <a:rPr lang="es-AR" sz="4000" dirty="0">
                <a:solidFill>
                  <a:srgbClr val="DBD89D"/>
                </a:solidFill>
              </a:rPr>
              <a:t>Recomendaciones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AR" sz="3000" dirty="0"/>
              <a:t>Aumentar y homogeneizar la cantidad de términos de </a:t>
            </a:r>
            <a:r>
              <a:rPr lang="es-AR" sz="3000" dirty="0" smtClean="0"/>
              <a:t>indización.</a:t>
            </a:r>
          </a:p>
          <a:p>
            <a:pPr>
              <a:spcBef>
                <a:spcPts val="600"/>
              </a:spcBef>
            </a:pPr>
            <a:r>
              <a:rPr lang="es-AR" sz="3000" dirty="0"/>
              <a:t>Enriquecer los registros </a:t>
            </a:r>
            <a:r>
              <a:rPr lang="es-AR" sz="3000" dirty="0" smtClean="0"/>
              <a:t>bibliográficos</a:t>
            </a:r>
          </a:p>
          <a:p>
            <a:pPr>
              <a:spcBef>
                <a:spcPts val="600"/>
              </a:spcBef>
            </a:pPr>
            <a:r>
              <a:rPr lang="es-AR" sz="3000" dirty="0"/>
              <a:t>Incorporar al OPAC registros de documentos </a:t>
            </a:r>
            <a:r>
              <a:rPr lang="es-AR" sz="3000" dirty="0" smtClean="0"/>
              <a:t>digitales.</a:t>
            </a:r>
          </a:p>
          <a:p>
            <a:pPr>
              <a:spcBef>
                <a:spcPts val="600"/>
              </a:spcBef>
            </a:pPr>
            <a:r>
              <a:rPr lang="es-AR" sz="3000" dirty="0"/>
              <a:t>Crear estantes virtuales o listas </a:t>
            </a:r>
            <a:r>
              <a:rPr lang="es-AR" sz="3000" dirty="0" smtClean="0"/>
              <a:t>con </a:t>
            </a:r>
            <a:r>
              <a:rPr lang="es-AR" sz="3000" dirty="0"/>
              <a:t>los registros </a:t>
            </a:r>
            <a:r>
              <a:rPr lang="es-AR" sz="3000" dirty="0" smtClean="0"/>
              <a:t>bibliográficos.</a:t>
            </a:r>
          </a:p>
          <a:p>
            <a:pPr>
              <a:spcBef>
                <a:spcPts val="600"/>
              </a:spcBef>
            </a:pPr>
            <a:r>
              <a:rPr lang="es-AR" sz="3000" dirty="0"/>
              <a:t>Utilizar un Sistema Integrado de Gestión de </a:t>
            </a:r>
            <a:r>
              <a:rPr lang="es-AR" sz="3000" dirty="0" smtClean="0"/>
              <a:t>Bibliotecas que permita la interacción con el usuario.</a:t>
            </a:r>
            <a:endParaRPr lang="es-AR" sz="3000" dirty="0"/>
          </a:p>
        </p:txBody>
      </p:sp>
    </p:spTree>
    <p:extLst>
      <p:ext uri="{BB962C8B-B14F-4D97-AF65-F5344CB8AC3E}">
        <p14:creationId xmlns:p14="http://schemas.microsoft.com/office/powerpoint/2010/main" val="28156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0872" y="362156"/>
            <a:ext cx="8229600" cy="834596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Recomendaciones</a:t>
            </a:r>
            <a:endParaRPr lang="es-AR" sz="4000" dirty="0">
              <a:solidFill>
                <a:srgbClr val="DBD89D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AR" sz="3000" dirty="0"/>
              <a:t>Incorporar el registro de autoridades de materia, ofreciendo una nueva forma de búsqueda temática.</a:t>
            </a:r>
          </a:p>
          <a:p>
            <a:pPr>
              <a:spcBef>
                <a:spcPts val="600"/>
              </a:spcBef>
            </a:pPr>
            <a:r>
              <a:rPr lang="es-AR" sz="3000" dirty="0"/>
              <a:t>Incluir la sugerencia de cita del documento representado en el registro.</a:t>
            </a:r>
          </a:p>
          <a:p>
            <a:pPr>
              <a:spcBef>
                <a:spcPts val="600"/>
              </a:spcBef>
            </a:pPr>
            <a:r>
              <a:rPr lang="es-AR" sz="3000" dirty="0"/>
              <a:t>Difundir todas las funcionalidades que ofrece el </a:t>
            </a:r>
            <a:r>
              <a:rPr lang="es-AR" sz="3000" dirty="0" smtClean="0"/>
              <a:t>catálogo.</a:t>
            </a:r>
            <a:endParaRPr lang="es-AR" sz="3000" dirty="0"/>
          </a:p>
          <a:p>
            <a:pPr>
              <a:spcBef>
                <a:spcPts val="600"/>
              </a:spcBef>
            </a:pPr>
            <a:r>
              <a:rPr lang="es-AR" sz="3000" dirty="0" smtClean="0"/>
              <a:t>Promover, </a:t>
            </a:r>
            <a:r>
              <a:rPr lang="es-AR" sz="3000" dirty="0"/>
              <a:t>entre la comunidad de usuarios, la participación en el catálogo, para poder aprovechar la </a:t>
            </a:r>
            <a:r>
              <a:rPr lang="es-AR" sz="3000" dirty="0" smtClean="0"/>
              <a:t>inteligencia </a:t>
            </a:r>
            <a:r>
              <a:rPr lang="es-AR" sz="3000" dirty="0"/>
              <a:t>colectiva en el momento de la búsqueda</a:t>
            </a:r>
            <a:r>
              <a:rPr lang="es-AR" sz="3000" dirty="0" smtClean="0"/>
              <a:t>.  </a:t>
            </a:r>
            <a:endParaRPr lang="es-AR" sz="30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524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15224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Contactos</a:t>
            </a:r>
            <a:endParaRPr lang="es-AR" sz="4000" dirty="0">
              <a:solidFill>
                <a:srgbClr val="DBD89D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600" dirty="0">
                <a:solidFill>
                  <a:srgbClr val="DBD89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María Inés </a:t>
            </a:r>
            <a:r>
              <a:rPr lang="es-ES" sz="3600" dirty="0" err="1">
                <a:solidFill>
                  <a:srgbClr val="DBD89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Kessler</a:t>
            </a:r>
            <a:endParaRPr lang="es-ES" sz="3600" dirty="0">
              <a:solidFill>
                <a:srgbClr val="DBD89D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54013" indent="0">
              <a:buNone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3"/>
              </a:rPr>
              <a:t>ikessler@fahce.unlp.edu.ar</a:t>
            </a:r>
            <a:endParaRPr lang="es-E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s-ES" sz="3600" dirty="0">
                <a:solidFill>
                  <a:srgbClr val="DBD89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Paola V. </a:t>
            </a:r>
            <a:r>
              <a:rPr lang="es-ES" sz="3600" dirty="0" err="1">
                <a:solidFill>
                  <a:srgbClr val="DBD89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Mendes</a:t>
            </a:r>
            <a:endParaRPr lang="es-ES" sz="3600" dirty="0">
              <a:solidFill>
                <a:srgbClr val="DBD89D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54013" indent="0">
              <a:buNone/>
            </a:pP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4"/>
              </a:rPr>
              <a:t>pmendes@fahce.unlp.edu.ar</a:t>
            </a: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668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es-AR" sz="4000" dirty="0" smtClean="0">
                <a:solidFill>
                  <a:srgbClr val="DBD89D"/>
                </a:solidFill>
              </a:rPr>
              <a:t>Catálogo NextGen</a:t>
            </a:r>
            <a:endParaRPr lang="es-AR" sz="4000" dirty="0">
              <a:solidFill>
                <a:srgbClr val="DBD89D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5040560"/>
          </a:xfrm>
        </p:spPr>
        <p:txBody>
          <a:bodyPr>
            <a:noAutofit/>
          </a:bodyPr>
          <a:lstStyle/>
          <a:p>
            <a:r>
              <a:rPr lang="es-AR" sz="3000" dirty="0" smtClean="0"/>
              <a:t>Se </a:t>
            </a:r>
            <a:r>
              <a:rPr lang="es-AR" sz="3000" dirty="0"/>
              <a:t>caracteriza por la aplicación de las tecnologías y actitudes </a:t>
            </a:r>
            <a:r>
              <a:rPr lang="es-ES" sz="3000" dirty="0" smtClean="0"/>
              <a:t>web 2.0, con </a:t>
            </a:r>
            <a:r>
              <a:rPr lang="es-ES" sz="3000" dirty="0"/>
              <a:t>los beneficios de la web </a:t>
            </a:r>
            <a:r>
              <a:rPr lang="es-ES" sz="3000" dirty="0" smtClean="0"/>
              <a:t>semántica</a:t>
            </a:r>
            <a:r>
              <a:rPr lang="es-AR" sz="3000" dirty="0" smtClean="0"/>
              <a:t>.</a:t>
            </a:r>
          </a:p>
          <a:p>
            <a:pPr marL="0" indent="0">
              <a:buNone/>
            </a:pPr>
            <a:endParaRPr lang="es-AR" sz="3000" dirty="0" smtClean="0"/>
          </a:p>
          <a:p>
            <a:r>
              <a:rPr lang="es-AR" sz="3000" dirty="0" smtClean="0"/>
              <a:t>Permite </a:t>
            </a:r>
            <a:r>
              <a:rPr lang="es-AR" sz="3000" dirty="0"/>
              <a:t>el aprovechamiento de la inteligencia colectiva, al </a:t>
            </a:r>
            <a:r>
              <a:rPr lang="es-AR" sz="3000" dirty="0" smtClean="0"/>
              <a:t>integrar </a:t>
            </a:r>
            <a:r>
              <a:rPr lang="es-AR" sz="3000" dirty="0"/>
              <a:t>algunas funcionalidades del software social, como permitir la incorporación de etiquetas temáticas, agregar comentarios y establecer la popularidad de los </a:t>
            </a:r>
            <a:r>
              <a:rPr lang="es-AR" sz="3000" dirty="0" smtClean="0"/>
              <a:t>documentos.</a:t>
            </a:r>
            <a:endParaRPr lang="es-AR" sz="3000" dirty="0"/>
          </a:p>
        </p:txBody>
      </p:sp>
    </p:spTree>
    <p:extLst>
      <p:ext uri="{BB962C8B-B14F-4D97-AF65-F5344CB8AC3E}">
        <p14:creationId xmlns:p14="http://schemas.microsoft.com/office/powerpoint/2010/main" val="19068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404664"/>
            <a:ext cx="8229600" cy="1143000"/>
          </a:xfrm>
        </p:spPr>
        <p:txBody>
          <a:bodyPr>
            <a:noAutofit/>
          </a:bodyPr>
          <a:lstStyle/>
          <a:p>
            <a:r>
              <a:rPr lang="es-AR" sz="4000" dirty="0">
                <a:solidFill>
                  <a:srgbClr val="DBD89D"/>
                </a:solidFill>
              </a:rPr>
              <a:t>Funcionalidades deseadas en un Catálogo </a:t>
            </a:r>
            <a:r>
              <a:rPr lang="es-AR" sz="4000" dirty="0" err="1">
                <a:solidFill>
                  <a:srgbClr val="DBD89D"/>
                </a:solidFill>
              </a:rPr>
              <a:t>NextGen</a:t>
            </a:r>
            <a:endParaRPr lang="es-AR" sz="4000" dirty="0">
              <a:solidFill>
                <a:srgbClr val="DBD89D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00808"/>
            <a:ext cx="8496944" cy="4713387"/>
          </a:xfrm>
        </p:spPr>
        <p:txBody>
          <a:bodyPr>
            <a:noAutofit/>
          </a:bodyPr>
          <a:lstStyle/>
          <a:p>
            <a:r>
              <a:rPr lang="es-AR" sz="3000" dirty="0"/>
              <a:t>Acceso a recursos </a:t>
            </a:r>
            <a:r>
              <a:rPr lang="es-AR" sz="3000" dirty="0" smtClean="0"/>
              <a:t>electrónicos</a:t>
            </a:r>
          </a:p>
          <a:p>
            <a:r>
              <a:rPr lang="es-AR" sz="3000" dirty="0"/>
              <a:t>Entrada única a todos los </a:t>
            </a:r>
            <a:r>
              <a:rPr lang="es-AR" sz="3000" dirty="0" smtClean="0"/>
              <a:t>recursos</a:t>
            </a:r>
          </a:p>
          <a:p>
            <a:r>
              <a:rPr lang="es-AR" sz="3000" dirty="0"/>
              <a:t>Navegación </a:t>
            </a:r>
            <a:endParaRPr lang="es-AR" sz="3000" dirty="0" smtClean="0"/>
          </a:p>
          <a:p>
            <a:r>
              <a:rPr lang="es-AR" sz="3000" dirty="0" smtClean="0"/>
              <a:t>Listas predeterminadas</a:t>
            </a:r>
          </a:p>
          <a:p>
            <a:r>
              <a:rPr lang="es-AR" sz="3000" dirty="0"/>
              <a:t>Enlaces </a:t>
            </a:r>
            <a:r>
              <a:rPr lang="es-AR" sz="3000" dirty="0" smtClean="0"/>
              <a:t>persistentes</a:t>
            </a:r>
          </a:p>
          <a:p>
            <a:r>
              <a:rPr lang="es-AR" sz="3000" dirty="0"/>
              <a:t>Asistencia en el proceso de </a:t>
            </a:r>
            <a:r>
              <a:rPr lang="es-AR" sz="3000" dirty="0" smtClean="0"/>
              <a:t>búsqueda</a:t>
            </a:r>
          </a:p>
          <a:p>
            <a:r>
              <a:rPr lang="es-AR" sz="3000" dirty="0"/>
              <a:t>Sistemas de </a:t>
            </a:r>
            <a:r>
              <a:rPr lang="es-AR" sz="3000" dirty="0" smtClean="0"/>
              <a:t>sugerencias</a:t>
            </a:r>
          </a:p>
          <a:p>
            <a:r>
              <a:rPr lang="es-AR" sz="3000" dirty="0"/>
              <a:t>Opciones de visualización de los </a:t>
            </a:r>
            <a:r>
              <a:rPr lang="es-AR" sz="3000" dirty="0" smtClean="0"/>
              <a:t>documentos</a:t>
            </a:r>
          </a:p>
          <a:p>
            <a:r>
              <a:rPr lang="es-AR" sz="3000" dirty="0"/>
              <a:t>Contribuciones del </a:t>
            </a:r>
            <a:r>
              <a:rPr lang="es-AR" sz="3000" dirty="0" smtClean="0"/>
              <a:t>usuario</a:t>
            </a:r>
          </a:p>
          <a:p>
            <a:r>
              <a:rPr lang="es-AR" sz="3000" dirty="0"/>
              <a:t>Integración con redes sociales</a:t>
            </a:r>
          </a:p>
        </p:txBody>
      </p:sp>
    </p:spTree>
    <p:extLst>
      <p:ext uri="{BB962C8B-B14F-4D97-AF65-F5344CB8AC3E}">
        <p14:creationId xmlns:p14="http://schemas.microsoft.com/office/powerpoint/2010/main" val="4527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Objetivo de la investigación</a:t>
            </a:r>
            <a:endParaRPr lang="es-AR" sz="4000" dirty="0">
              <a:solidFill>
                <a:srgbClr val="DBD89D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6280"/>
          </a:xfrm>
        </p:spPr>
        <p:txBody>
          <a:bodyPr/>
          <a:lstStyle/>
          <a:p>
            <a:r>
              <a:rPr lang="es-AR" dirty="0" smtClean="0"/>
              <a:t>Determinar </a:t>
            </a:r>
            <a:r>
              <a:rPr lang="es-AR" dirty="0"/>
              <a:t>si los catálogos de las bibliotecas universitarias argentinas ofrecen las funcionalidades propias de un catálogo de próxima generación o permanecen las de un catálogo tradicional. </a:t>
            </a:r>
          </a:p>
        </p:txBody>
      </p:sp>
    </p:spTree>
    <p:extLst>
      <p:ext uri="{BB962C8B-B14F-4D97-AF65-F5344CB8AC3E}">
        <p14:creationId xmlns:p14="http://schemas.microsoft.com/office/powerpoint/2010/main" val="398731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1176" y="404664"/>
            <a:ext cx="8229600" cy="792088"/>
          </a:xfrm>
        </p:spPr>
        <p:txBody>
          <a:bodyPr>
            <a:normAutofit/>
          </a:bodyPr>
          <a:lstStyle/>
          <a:p>
            <a:r>
              <a:rPr lang="es-AR" sz="4000" dirty="0">
                <a:solidFill>
                  <a:srgbClr val="DBD89D"/>
                </a:solidFill>
              </a:rPr>
              <a:t>Metodología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ES" sz="3000" dirty="0" smtClean="0"/>
              <a:t>Estudio exploratorio</a:t>
            </a:r>
            <a:endParaRPr lang="es-AR" sz="3000" dirty="0" smtClean="0"/>
          </a:p>
          <a:p>
            <a:pPr>
              <a:spcBef>
                <a:spcPts val="600"/>
              </a:spcBef>
            </a:pPr>
            <a:r>
              <a:rPr lang="es-AR" sz="3000" dirty="0" smtClean="0"/>
              <a:t>Análisis </a:t>
            </a:r>
            <a:r>
              <a:rPr lang="es-AR" sz="3000" dirty="0"/>
              <a:t>de las bibliotecas universitarias de cuatro </a:t>
            </a:r>
            <a:r>
              <a:rPr lang="es-AR" sz="3000" dirty="0" smtClean="0"/>
              <a:t>Universidades públicas nacionales.</a:t>
            </a:r>
          </a:p>
          <a:p>
            <a:pPr>
              <a:spcBef>
                <a:spcPts val="600"/>
              </a:spcBef>
            </a:pPr>
            <a:r>
              <a:rPr lang="es-AR" sz="3000" dirty="0" smtClean="0"/>
              <a:t>Se observaron </a:t>
            </a:r>
            <a:r>
              <a:rPr lang="es-AR" sz="3000" dirty="0"/>
              <a:t>49 </a:t>
            </a:r>
            <a:r>
              <a:rPr lang="es-AR" sz="3000" dirty="0" smtClean="0"/>
              <a:t>catálogos de bibliotecas universitarias.</a:t>
            </a:r>
          </a:p>
          <a:p>
            <a:pPr>
              <a:spcBef>
                <a:spcPts val="600"/>
              </a:spcBef>
            </a:pPr>
            <a:r>
              <a:rPr lang="es-AR" sz="3000" dirty="0" smtClean="0"/>
              <a:t>Se identificaron </a:t>
            </a:r>
            <a:r>
              <a:rPr lang="es-AR" sz="3000" dirty="0"/>
              <a:t>las funcionalidades de los </a:t>
            </a:r>
            <a:r>
              <a:rPr lang="es-AR" sz="3000" dirty="0" smtClean="0"/>
              <a:t>catálogos en general.</a:t>
            </a:r>
          </a:p>
          <a:p>
            <a:pPr>
              <a:spcBef>
                <a:spcPts val="600"/>
              </a:spcBef>
            </a:pPr>
            <a:r>
              <a:rPr lang="es-AR" sz="3000" dirty="0" smtClean="0"/>
              <a:t>Se analizaron </a:t>
            </a:r>
            <a:r>
              <a:rPr lang="es-AR" sz="3000" dirty="0"/>
              <a:t>20 registros de cada </a:t>
            </a:r>
            <a:r>
              <a:rPr lang="es-AR" sz="3000" dirty="0" smtClean="0"/>
              <a:t>catálogo. </a:t>
            </a:r>
          </a:p>
          <a:p>
            <a:pPr>
              <a:spcBef>
                <a:spcPts val="600"/>
              </a:spcBef>
            </a:pPr>
            <a:r>
              <a:rPr lang="es-AR" sz="3000" dirty="0" smtClean="0"/>
              <a:t>Se </a:t>
            </a:r>
            <a:r>
              <a:rPr lang="es-AR" sz="3000" dirty="0"/>
              <a:t>conformó una muestra de 980 registros bibliográficos.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8963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8958"/>
          </a:xfrm>
        </p:spPr>
        <p:txBody>
          <a:bodyPr>
            <a:noAutofit/>
          </a:bodyPr>
          <a:lstStyle/>
          <a:p>
            <a:r>
              <a:rPr lang="es-AR" dirty="0"/>
              <a:t/>
            </a:r>
            <a:br>
              <a:rPr lang="es-AR" dirty="0"/>
            </a:br>
            <a:r>
              <a:rPr lang="es-AR" sz="4000" dirty="0">
                <a:solidFill>
                  <a:srgbClr val="DBD89D"/>
                </a:solidFill>
              </a:rPr>
              <a:t>Se relevó información sobre: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1572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s-AR" dirty="0" smtClean="0"/>
              <a:t>Opciones de búsqueda </a:t>
            </a:r>
            <a:r>
              <a:rPr lang="es-AR" sz="2400" dirty="0" smtClean="0"/>
              <a:t>(Búsqueda simple, búsqueda avanzada, navegación por temas, estante virtual)</a:t>
            </a:r>
            <a:endParaRPr lang="es-AR" dirty="0" smtClean="0"/>
          </a:p>
          <a:p>
            <a:pPr>
              <a:spcBef>
                <a:spcPts val="1200"/>
              </a:spcBef>
            </a:pPr>
            <a:r>
              <a:rPr lang="es-AR" dirty="0"/>
              <a:t>Descripción de </a:t>
            </a:r>
            <a:r>
              <a:rPr lang="es-AR" dirty="0" smtClean="0"/>
              <a:t>contenido </a:t>
            </a:r>
            <a:r>
              <a:rPr lang="es-AR" sz="2400" dirty="0" smtClean="0"/>
              <a:t>(Lenguaje natural, lenguaje controlado, cuota de términos de indización)</a:t>
            </a:r>
            <a:endParaRPr lang="es-AR" sz="2400" dirty="0"/>
          </a:p>
          <a:p>
            <a:pPr>
              <a:spcBef>
                <a:spcPts val="1200"/>
              </a:spcBef>
            </a:pPr>
            <a:r>
              <a:rPr lang="es-AR" dirty="0"/>
              <a:t>Interacción </a:t>
            </a:r>
            <a:r>
              <a:rPr lang="es-AR" dirty="0" smtClean="0"/>
              <a:t>usuario-OPAC </a:t>
            </a:r>
            <a:r>
              <a:rPr lang="es-AR" sz="2400" dirty="0" smtClean="0"/>
              <a:t>(Redes sociales, comentarios, valoración, favoritos)</a:t>
            </a:r>
            <a:endParaRPr lang="es-AR" sz="2400" dirty="0"/>
          </a:p>
          <a:p>
            <a:pPr>
              <a:spcBef>
                <a:spcPts val="1200"/>
              </a:spcBef>
            </a:pPr>
            <a:r>
              <a:rPr lang="es-AR" dirty="0"/>
              <a:t>Otras características del catálogo </a:t>
            </a:r>
            <a:r>
              <a:rPr lang="es-AR" dirty="0" smtClean="0"/>
              <a:t> NextGen </a:t>
            </a:r>
            <a:r>
              <a:rPr lang="es-AR" sz="2400" dirty="0" smtClean="0"/>
              <a:t>(Sugerencias, disponibilidad, tapa, URL)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467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59240"/>
          </a:xfrm>
        </p:spPr>
        <p:txBody>
          <a:bodyPr>
            <a:no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Resultados:</a:t>
            </a:r>
            <a:br>
              <a:rPr lang="es-ES" sz="4000" dirty="0">
                <a:solidFill>
                  <a:srgbClr val="DBD89D"/>
                </a:solidFill>
              </a:rPr>
            </a:br>
            <a:r>
              <a:rPr lang="es-ES" sz="4000" dirty="0">
                <a:solidFill>
                  <a:srgbClr val="DBD89D"/>
                </a:solidFill>
              </a:rPr>
              <a:t>Opciones de búsqueda</a:t>
            </a:r>
            <a:endParaRPr lang="es-AR" sz="4000" dirty="0">
              <a:solidFill>
                <a:srgbClr val="DBD89D"/>
              </a:solidFill>
            </a:endParaRPr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9889" y="1844824"/>
            <a:ext cx="854422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2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Resultados:</a:t>
            </a:r>
            <a:br>
              <a:rPr lang="es-ES" sz="4000" dirty="0">
                <a:solidFill>
                  <a:srgbClr val="DBD89D"/>
                </a:solidFill>
              </a:rPr>
            </a:br>
            <a:r>
              <a:rPr lang="es-ES" sz="4000" dirty="0">
                <a:solidFill>
                  <a:srgbClr val="DBD89D"/>
                </a:solidFill>
              </a:rPr>
              <a:t>Descripción de contenido</a:t>
            </a:r>
            <a:endParaRPr lang="es-AR" sz="4000" dirty="0">
              <a:solidFill>
                <a:srgbClr val="DBD89D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709459"/>
            <a:ext cx="8229599" cy="43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5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Autofit/>
          </a:bodyPr>
          <a:lstStyle/>
          <a:p>
            <a:r>
              <a:rPr lang="es-ES" sz="4000" dirty="0">
                <a:solidFill>
                  <a:srgbClr val="DBD89D"/>
                </a:solidFill>
              </a:rPr>
              <a:t>Resultados:</a:t>
            </a:r>
            <a:br>
              <a:rPr lang="es-ES" sz="4000" dirty="0">
                <a:solidFill>
                  <a:srgbClr val="DBD89D"/>
                </a:solidFill>
              </a:rPr>
            </a:br>
            <a:r>
              <a:rPr lang="es-ES" sz="4000" dirty="0">
                <a:solidFill>
                  <a:srgbClr val="DBD89D"/>
                </a:solidFill>
              </a:rPr>
              <a:t>Términos de indización</a:t>
            </a:r>
            <a:endParaRPr lang="es-AR" sz="4000" dirty="0">
              <a:solidFill>
                <a:srgbClr val="DBD89D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64381" y="1988840"/>
            <a:ext cx="6615237" cy="39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1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Alta costura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469</Words>
  <Application>Microsoft Office PowerPoint</Application>
  <PresentationFormat>Presentación en pantalla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Rockwell</vt:lpstr>
      <vt:lpstr>Wingdings 2</vt:lpstr>
      <vt:lpstr>Fundición</vt:lpstr>
      <vt:lpstr>Catálogos de próxima generación:  Aplicación y posibilidades en las bibliotecas universitarias argentinas   M. Inés KESSLER y Paola V. MENDES (IdIHCS/FaHCE.UNLP)</vt:lpstr>
      <vt:lpstr>Catálogo NextGen</vt:lpstr>
      <vt:lpstr>Funcionalidades deseadas en un Catálogo NextGen</vt:lpstr>
      <vt:lpstr>Objetivo de la investigación</vt:lpstr>
      <vt:lpstr>Metodología</vt:lpstr>
      <vt:lpstr> Se relevó información sobre: </vt:lpstr>
      <vt:lpstr>Resultados: Opciones de búsqueda</vt:lpstr>
      <vt:lpstr>Resultados: Descripción de contenido</vt:lpstr>
      <vt:lpstr>Resultados: Términos de indización</vt:lpstr>
      <vt:lpstr>Resultados: Interacción Usuario-OPAC</vt:lpstr>
      <vt:lpstr>Resultados: Características NextGen</vt:lpstr>
      <vt:lpstr>Conclusiones</vt:lpstr>
      <vt:lpstr>Recomendaciones</vt:lpstr>
      <vt:lpstr>Recomendaciones</vt:lpstr>
      <vt:lpstr>Contactos</vt:lpstr>
    </vt:vector>
  </TitlesOfParts>
  <Company>Windows XP Titan Ultimate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Catálogos de próxima generación: Aplicación y posibilidades en las bibliotecas universitarias argentinas   M. Inés KESSLER y Paola V. MENDES</dc:title>
  <dc:creator>Admin</dc:creator>
  <cp:lastModifiedBy>Peco Mendes</cp:lastModifiedBy>
  <cp:revision>29</cp:revision>
  <dcterms:created xsi:type="dcterms:W3CDTF">2017-10-28T14:15:27Z</dcterms:created>
  <dcterms:modified xsi:type="dcterms:W3CDTF">2017-11-10T00:19:45Z</dcterms:modified>
</cp:coreProperties>
</file>