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Raleway Heavy" panose="020B0604020202020204" charset="0"/>
      <p:regular r:id="rId22"/>
    </p:embeddedFont>
    <p:embeddedFont>
      <p:font typeface="Raleway" panose="020B0604020202020204" charset="0"/>
      <p:regular r:id="rId23"/>
      <p:bold r:id="rId24"/>
    </p:embeddedFont>
    <p:embeddedFont>
      <p:font typeface="Trocchi"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24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54" t="11245" r="1263" b="15144"/>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24814" y="9440562"/>
            <a:ext cx="19937627" cy="1278924"/>
          </a:xfrm>
          <a:prstGeom prst="rect">
            <a:avLst/>
          </a:prstGeom>
          <a:solidFill>
            <a:srgbClr val="40C6CC"/>
          </a:solidFill>
        </p:spPr>
      </p:sp>
      <p:grpSp>
        <p:nvGrpSpPr>
          <p:cNvPr id="3" name="Group 3"/>
          <p:cNvGrpSpPr/>
          <p:nvPr/>
        </p:nvGrpSpPr>
        <p:grpSpPr>
          <a:xfrm>
            <a:off x="2187474" y="781941"/>
            <a:ext cx="13913052" cy="7831012"/>
            <a:chOff x="0" y="-85725"/>
            <a:chExt cx="18550736" cy="10441349"/>
          </a:xfrm>
        </p:grpSpPr>
        <p:sp>
          <p:nvSpPr>
            <p:cNvPr id="4" name="TextBox 4"/>
            <p:cNvSpPr txBox="1"/>
            <p:nvPr/>
          </p:nvSpPr>
          <p:spPr>
            <a:xfrm>
              <a:off x="2187928" y="-85725"/>
              <a:ext cx="14174880" cy="814705"/>
            </a:xfrm>
            <a:prstGeom prst="rect">
              <a:avLst/>
            </a:prstGeom>
          </p:spPr>
          <p:txBody>
            <a:bodyPr lIns="0" tIns="0" rIns="0" bIns="0" rtlCol="0" anchor="t">
              <a:spAutoFit/>
            </a:bodyPr>
            <a:lstStyle/>
            <a:p>
              <a:pPr algn="ctr">
                <a:lnSpc>
                  <a:spcPts val="5040"/>
                </a:lnSpc>
              </a:pPr>
              <a:endParaRPr/>
            </a:p>
          </p:txBody>
        </p:sp>
        <p:sp>
          <p:nvSpPr>
            <p:cNvPr id="5" name="TextBox 5"/>
            <p:cNvSpPr txBox="1"/>
            <p:nvPr/>
          </p:nvSpPr>
          <p:spPr>
            <a:xfrm>
              <a:off x="0" y="1491062"/>
              <a:ext cx="18550736" cy="6804025"/>
            </a:xfrm>
            <a:prstGeom prst="rect">
              <a:avLst/>
            </a:prstGeom>
          </p:spPr>
          <p:txBody>
            <a:bodyPr lIns="0" tIns="0" rIns="0" bIns="0" rtlCol="0" anchor="t">
              <a:spAutoFit/>
            </a:bodyPr>
            <a:lstStyle/>
            <a:p>
              <a:pPr algn="ctr">
                <a:lnSpc>
                  <a:spcPts val="13200"/>
                </a:lnSpc>
              </a:pPr>
              <a:r>
                <a:rPr lang="en-US" sz="12000" dirty="0" err="1">
                  <a:solidFill>
                    <a:srgbClr val="5CE1E6"/>
                  </a:solidFill>
                  <a:latin typeface="Raleway Heavy"/>
                </a:rPr>
                <a:t>Entorno</a:t>
              </a:r>
              <a:r>
                <a:rPr lang="en-US" sz="12000" dirty="0">
                  <a:solidFill>
                    <a:srgbClr val="5CE1E6"/>
                  </a:solidFill>
                  <a:latin typeface="Raleway Heavy"/>
                </a:rPr>
                <a:t> a la </a:t>
              </a:r>
              <a:r>
                <a:rPr lang="en-US" sz="12000" dirty="0" err="1">
                  <a:solidFill>
                    <a:srgbClr val="5CE1E6"/>
                  </a:solidFill>
                  <a:latin typeface="Raleway Heavy"/>
                </a:rPr>
                <a:t>bibliografía</a:t>
              </a:r>
              <a:r>
                <a:rPr lang="en-US" sz="12000" dirty="0">
                  <a:solidFill>
                    <a:srgbClr val="5CE1E6"/>
                  </a:solidFill>
                  <a:latin typeface="Raleway Heavy"/>
                </a:rPr>
                <a:t> de </a:t>
              </a:r>
              <a:r>
                <a:rPr lang="en-US" sz="12000" dirty="0" err="1">
                  <a:solidFill>
                    <a:srgbClr val="5CE1E6"/>
                  </a:solidFill>
                  <a:latin typeface="Raleway Heavy"/>
                </a:rPr>
                <a:t>Pasado</a:t>
              </a:r>
              <a:r>
                <a:rPr lang="en-US" sz="12000" dirty="0">
                  <a:solidFill>
                    <a:srgbClr val="5CE1E6"/>
                  </a:solidFill>
                  <a:latin typeface="Raleway Heavy"/>
                </a:rPr>
                <a:t> y </a:t>
              </a:r>
              <a:r>
                <a:rPr lang="en-US" sz="12000" dirty="0" err="1">
                  <a:solidFill>
                    <a:srgbClr val="5CE1E6"/>
                  </a:solidFill>
                  <a:latin typeface="Raleway Heavy"/>
                </a:rPr>
                <a:t>Presente</a:t>
              </a:r>
              <a:endParaRPr lang="en-US" sz="12000" dirty="0">
                <a:solidFill>
                  <a:srgbClr val="5CE1E6"/>
                </a:solidFill>
                <a:latin typeface="Raleway Heavy"/>
              </a:endParaRPr>
            </a:p>
          </p:txBody>
        </p:sp>
        <p:sp>
          <p:nvSpPr>
            <p:cNvPr id="6" name="TextBox 6"/>
            <p:cNvSpPr txBox="1"/>
            <p:nvPr/>
          </p:nvSpPr>
          <p:spPr>
            <a:xfrm>
              <a:off x="2167333" y="9694331"/>
              <a:ext cx="14216069" cy="661293"/>
            </a:xfrm>
            <a:prstGeom prst="rect">
              <a:avLst/>
            </a:prstGeom>
          </p:spPr>
          <p:txBody>
            <a:bodyPr lIns="0" tIns="0" rIns="0" bIns="0" rtlCol="0" anchor="t">
              <a:spAutoFit/>
            </a:bodyPr>
            <a:lstStyle/>
            <a:p>
              <a:pPr algn="ctr">
                <a:lnSpc>
                  <a:spcPts val="4200"/>
                </a:lnSpc>
              </a:pPr>
              <a:r>
                <a:rPr lang="en-US" sz="3000" spc="600" dirty="0">
                  <a:solidFill>
                    <a:srgbClr val="F7F9F8"/>
                  </a:solidFill>
                  <a:latin typeface="Raleway"/>
                </a:rPr>
                <a:t>DARÍO DE </a:t>
              </a:r>
              <a:r>
                <a:rPr lang="en-US" sz="3000" spc="600" dirty="0" smtClean="0">
                  <a:solidFill>
                    <a:srgbClr val="F7F9F8"/>
                  </a:solidFill>
                  <a:latin typeface="Raleway"/>
                </a:rPr>
                <a:t>BENEDETTI</a:t>
              </a:r>
            </a:p>
          </p:txBody>
        </p:sp>
        <p:sp>
          <p:nvSpPr>
            <p:cNvPr id="7" name="AutoShape 7"/>
            <p:cNvSpPr/>
            <p:nvPr/>
          </p:nvSpPr>
          <p:spPr>
            <a:xfrm>
              <a:off x="207568" y="8876347"/>
              <a:ext cx="18135600" cy="152400"/>
            </a:xfrm>
            <a:prstGeom prst="rect">
              <a:avLst/>
            </a:prstGeom>
            <a:solidFill>
              <a:srgbClr val="40C6CC"/>
            </a:solidFill>
          </p:spPr>
        </p:sp>
      </p:grpSp>
      <p:sp>
        <p:nvSpPr>
          <p:cNvPr id="8" name="TextBox 6"/>
          <p:cNvSpPr txBox="1"/>
          <p:nvPr/>
        </p:nvSpPr>
        <p:spPr>
          <a:xfrm>
            <a:off x="2874329" y="1207950"/>
            <a:ext cx="12539340" cy="538609"/>
          </a:xfrm>
          <a:prstGeom prst="rect">
            <a:avLst/>
          </a:prstGeom>
        </p:spPr>
        <p:txBody>
          <a:bodyPr wrap="square" lIns="0" tIns="0" rIns="0" bIns="0" rtlCol="0" anchor="t">
            <a:spAutoFit/>
          </a:bodyPr>
          <a:lstStyle/>
          <a:p>
            <a:pPr algn="ctr">
              <a:lnSpc>
                <a:spcPts val="4200"/>
              </a:lnSpc>
            </a:pPr>
            <a:r>
              <a:rPr lang="en-US" sz="3000" spc="600" dirty="0" smtClean="0">
                <a:solidFill>
                  <a:srgbClr val="F7F9F8"/>
                </a:solidFill>
                <a:latin typeface="Raleway"/>
              </a:rPr>
              <a:t>VII ENCUENTRO NACIONAL DE CATALOGADORES</a:t>
            </a:r>
            <a:endParaRPr lang="en-US" sz="3000" spc="600" dirty="0">
              <a:solidFill>
                <a:srgbClr val="F7F9F8"/>
              </a:solidFill>
              <a:latin typeface="Raleway"/>
            </a:endParaRPr>
          </a:p>
        </p:txBody>
      </p:sp>
      <p:sp>
        <p:nvSpPr>
          <p:cNvPr id="9" name="TextBox 6"/>
          <p:cNvSpPr txBox="1"/>
          <p:nvPr/>
        </p:nvSpPr>
        <p:spPr>
          <a:xfrm>
            <a:off x="3812974" y="8116984"/>
            <a:ext cx="10662052" cy="538610"/>
          </a:xfrm>
          <a:prstGeom prst="rect">
            <a:avLst/>
          </a:prstGeom>
        </p:spPr>
        <p:txBody>
          <a:bodyPr wrap="square" lIns="0" tIns="0" rIns="0" bIns="0" rtlCol="0" anchor="t">
            <a:spAutoFit/>
          </a:bodyPr>
          <a:lstStyle/>
          <a:p>
            <a:pPr algn="ctr">
              <a:lnSpc>
                <a:spcPts val="4200"/>
              </a:lnSpc>
            </a:pPr>
            <a:r>
              <a:rPr lang="en-US" sz="3000" spc="600" dirty="0">
                <a:solidFill>
                  <a:srgbClr val="F7F9F8"/>
                </a:solidFill>
                <a:latin typeface="Raleway"/>
              </a:rPr>
              <a:t>DARÍO DE BENEDETTI</a:t>
            </a:r>
          </a:p>
        </p:txBody>
      </p:sp>
      <p:sp>
        <p:nvSpPr>
          <p:cNvPr id="10" name="TextBox 6"/>
          <p:cNvSpPr txBox="1"/>
          <p:nvPr/>
        </p:nvSpPr>
        <p:spPr>
          <a:xfrm>
            <a:off x="3797528" y="8461094"/>
            <a:ext cx="10662052" cy="463653"/>
          </a:xfrm>
          <a:prstGeom prst="rect">
            <a:avLst/>
          </a:prstGeom>
        </p:spPr>
        <p:txBody>
          <a:bodyPr wrap="square" lIns="0" tIns="0" rIns="0" bIns="0" rtlCol="0" anchor="t">
            <a:spAutoFit/>
          </a:bodyPr>
          <a:lstStyle/>
          <a:p>
            <a:pPr algn="ctr">
              <a:lnSpc>
                <a:spcPts val="4200"/>
              </a:lnSpc>
            </a:pPr>
            <a:r>
              <a:rPr lang="en-US" dirty="0"/>
              <a:t>AZARDARIO@GMAIL.COM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08541" y="-741456"/>
            <a:ext cx="12630839" cy="11726613"/>
          </a:xfrm>
          <a:prstGeom prst="rect">
            <a:avLst/>
          </a:prstGeom>
          <a:solidFill>
            <a:srgbClr val="F7F9F8"/>
          </a:solidFill>
        </p:spPr>
      </p:sp>
      <p:grpSp>
        <p:nvGrpSpPr>
          <p:cNvPr id="3" name="Group 3"/>
          <p:cNvGrpSpPr/>
          <p:nvPr/>
        </p:nvGrpSpPr>
        <p:grpSpPr>
          <a:xfrm>
            <a:off x="1491018" y="1119037"/>
            <a:ext cx="9709699" cy="5365328"/>
            <a:chOff x="0" y="19050"/>
            <a:chExt cx="12946266" cy="7153770"/>
          </a:xfrm>
        </p:grpSpPr>
        <p:sp>
          <p:nvSpPr>
            <p:cNvPr id="4" name="TextBox 4"/>
            <p:cNvSpPr txBox="1"/>
            <p:nvPr/>
          </p:nvSpPr>
          <p:spPr>
            <a:xfrm>
              <a:off x="0" y="19050"/>
              <a:ext cx="12946266" cy="1248364"/>
            </a:xfrm>
            <a:prstGeom prst="rect">
              <a:avLst/>
            </a:prstGeom>
          </p:spPr>
          <p:txBody>
            <a:bodyPr lIns="0" tIns="0" rIns="0" bIns="0" rtlCol="0" anchor="t">
              <a:spAutoFit/>
            </a:bodyPr>
            <a:lstStyle/>
            <a:p>
              <a:pPr algn="l">
                <a:lnSpc>
                  <a:spcPts val="7242"/>
                </a:lnSpc>
              </a:pPr>
              <a:endParaRPr/>
            </a:p>
          </p:txBody>
        </p:sp>
        <p:sp>
          <p:nvSpPr>
            <p:cNvPr id="5" name="TextBox 5"/>
            <p:cNvSpPr txBox="1"/>
            <p:nvPr/>
          </p:nvSpPr>
          <p:spPr>
            <a:xfrm>
              <a:off x="0" y="1786731"/>
              <a:ext cx="12273486" cy="5386089"/>
            </a:xfrm>
            <a:prstGeom prst="rect">
              <a:avLst/>
            </a:prstGeom>
          </p:spPr>
          <p:txBody>
            <a:bodyPr lIns="0" tIns="0" rIns="0" bIns="0" rtlCol="0" anchor="t">
              <a:spAutoFit/>
            </a:bodyPr>
            <a:lstStyle/>
            <a:p>
              <a:pPr algn="just">
                <a:lnSpc>
                  <a:spcPts val="4498"/>
                </a:lnSpc>
              </a:pPr>
              <a:r>
                <a:rPr lang="en-US" sz="3598" b="0" spc="125" dirty="0" smtClean="0">
                  <a:solidFill>
                    <a:srgbClr val="231F1D"/>
                  </a:solidFill>
                  <a:latin typeface="Raleway"/>
                </a:rPr>
                <a:t>TRADUCCIÓN </a:t>
              </a:r>
              <a:r>
                <a:rPr lang="en-US" sz="3598" b="0" spc="125" dirty="0">
                  <a:solidFill>
                    <a:srgbClr val="231F1D"/>
                  </a:solidFill>
                  <a:latin typeface="Raleway"/>
                </a:rPr>
                <a:t>DE LA </a:t>
              </a:r>
              <a:r>
                <a:rPr lang="en-US" sz="3598" spc="125" dirty="0">
                  <a:solidFill>
                    <a:srgbClr val="231F1D"/>
                  </a:solidFill>
                  <a:latin typeface="Raleway"/>
                </a:rPr>
                <a:t>PRESENTE OBRA DE PROCACCI. DONDE CADA VOLUMEN ES UNA "PARTE" TÍTULO Y DE LA DIVISIÓN INTERNA DEL LIBRO.</a:t>
              </a:r>
            </a:p>
            <a:p>
              <a:pPr algn="just">
                <a:lnSpc>
                  <a:spcPts val="4498"/>
                </a:lnSpc>
              </a:pPr>
              <a:r>
                <a:rPr lang="en-US" sz="3598" b="0" spc="125" dirty="0">
                  <a:solidFill>
                    <a:srgbClr val="231F1D"/>
                  </a:solidFill>
                  <a:latin typeface="Raleway"/>
                </a:rPr>
                <a:t>ADEMÁS DE ALTERAR EL ORDEN DEL LIBRO SE AÑADEN TEXTOS NO INCLUIDOS EN LA OBRA ITALIANA</a:t>
              </a:r>
            </a:p>
          </p:txBody>
        </p:sp>
      </p:grpSp>
      <p:sp>
        <p:nvSpPr>
          <p:cNvPr id="6" name="AutoShape 6"/>
          <p:cNvSpPr/>
          <p:nvPr/>
        </p:nvSpPr>
        <p:spPr>
          <a:xfrm rot="5400000">
            <a:off x="7608673" y="750673"/>
            <a:ext cx="20555465" cy="74141"/>
          </a:xfrm>
          <a:prstGeom prst="rect">
            <a:avLst/>
          </a:prstGeom>
          <a:solidFill>
            <a:srgbClr val="F7F9F8"/>
          </a:solidFill>
        </p:spPr>
      </p:sp>
      <p:sp>
        <p:nvSpPr>
          <p:cNvPr id="7" name="AutoShape 7"/>
          <p:cNvSpPr/>
          <p:nvPr/>
        </p:nvSpPr>
        <p:spPr>
          <a:xfrm>
            <a:off x="-824814" y="9440562"/>
            <a:ext cx="19937627" cy="1278924"/>
          </a:xfrm>
          <a:prstGeom prst="rect">
            <a:avLst/>
          </a:prstGeom>
          <a:solidFill>
            <a:srgbClr val="40C6CC"/>
          </a:solidFill>
        </p:spPr>
      </p:sp>
      <p:pic>
        <p:nvPicPr>
          <p:cNvPr id="8" name="Picture 8"/>
          <p:cNvPicPr>
            <a:picLocks noChangeAspect="1"/>
          </p:cNvPicPr>
          <p:nvPr/>
        </p:nvPicPr>
        <p:blipFill>
          <a:blip r:embed="rId2"/>
          <a:srcRect l="5315" t="3691" r="12152" b="4510"/>
          <a:stretch>
            <a:fillRect/>
          </a:stretch>
        </p:blipFill>
        <p:spPr>
          <a:xfrm>
            <a:off x="11922298" y="0"/>
            <a:ext cx="6365702" cy="94405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08541" y="-741456"/>
            <a:ext cx="12630839" cy="11726613"/>
          </a:xfrm>
          <a:prstGeom prst="rect">
            <a:avLst/>
          </a:prstGeom>
          <a:solidFill>
            <a:srgbClr val="F7F9F8"/>
          </a:solidFill>
        </p:spPr>
      </p:sp>
      <p:grpSp>
        <p:nvGrpSpPr>
          <p:cNvPr id="3" name="Group 3"/>
          <p:cNvGrpSpPr/>
          <p:nvPr/>
        </p:nvGrpSpPr>
        <p:grpSpPr>
          <a:xfrm>
            <a:off x="1491018" y="2554772"/>
            <a:ext cx="8633316" cy="2833610"/>
            <a:chOff x="0" y="0"/>
            <a:chExt cx="11511088" cy="3778147"/>
          </a:xfrm>
        </p:grpSpPr>
        <p:sp>
          <p:nvSpPr>
            <p:cNvPr id="4" name="TextBox 4"/>
            <p:cNvSpPr txBox="1"/>
            <p:nvPr/>
          </p:nvSpPr>
          <p:spPr>
            <a:xfrm>
              <a:off x="0" y="19050"/>
              <a:ext cx="11511088" cy="1279737"/>
            </a:xfrm>
            <a:prstGeom prst="rect">
              <a:avLst/>
            </a:prstGeom>
          </p:spPr>
          <p:txBody>
            <a:bodyPr lIns="0" tIns="0" rIns="0" bIns="0" rtlCol="0" anchor="t">
              <a:spAutoFit/>
            </a:bodyPr>
            <a:lstStyle/>
            <a:p>
              <a:pPr algn="l">
                <a:lnSpc>
                  <a:spcPts val="7359"/>
                </a:lnSpc>
              </a:pPr>
              <a:r>
                <a:rPr lang="en-US" sz="6400" b="1">
                  <a:solidFill>
                    <a:srgbClr val="231F1D"/>
                  </a:solidFill>
                  <a:latin typeface="Raleway"/>
                </a:rPr>
                <a:t>CUADERNO Nº 11 Y 39</a:t>
              </a:r>
            </a:p>
          </p:txBody>
        </p:sp>
        <p:sp>
          <p:nvSpPr>
            <p:cNvPr id="5" name="TextBox 5"/>
            <p:cNvSpPr txBox="1"/>
            <p:nvPr/>
          </p:nvSpPr>
          <p:spPr>
            <a:xfrm>
              <a:off x="0" y="1757365"/>
              <a:ext cx="10912891" cy="2020782"/>
            </a:xfrm>
            <a:prstGeom prst="rect">
              <a:avLst/>
            </a:prstGeom>
          </p:spPr>
          <p:txBody>
            <a:bodyPr lIns="0" tIns="0" rIns="0" bIns="0" rtlCol="0" anchor="t">
              <a:spAutoFit/>
            </a:bodyPr>
            <a:lstStyle/>
            <a:p>
              <a:pPr algn="just">
                <a:lnSpc>
                  <a:spcPts val="4000"/>
                </a:lnSpc>
              </a:pPr>
              <a:r>
                <a:rPr lang="en-US" sz="3200" b="0" spc="112">
                  <a:solidFill>
                    <a:srgbClr val="231F1D"/>
                  </a:solidFill>
                  <a:latin typeface="Raleway"/>
                </a:rPr>
                <a:t>EL CUADERNO 11 INCLUYE UN TRABAJO DE CESARE LUPORINI QUE DA NOMBRE AL VOLUMEN. </a:t>
              </a:r>
            </a:p>
          </p:txBody>
        </p:sp>
      </p:grpSp>
      <p:sp>
        <p:nvSpPr>
          <p:cNvPr id="6" name="AutoShape 6"/>
          <p:cNvSpPr/>
          <p:nvPr/>
        </p:nvSpPr>
        <p:spPr>
          <a:xfrm rot="5400000">
            <a:off x="7608673" y="750673"/>
            <a:ext cx="20555465" cy="74141"/>
          </a:xfrm>
          <a:prstGeom prst="rect">
            <a:avLst/>
          </a:prstGeom>
          <a:solidFill>
            <a:srgbClr val="F7F9F8"/>
          </a:solidFill>
        </p:spPr>
      </p:sp>
      <p:sp>
        <p:nvSpPr>
          <p:cNvPr id="7" name="AutoShape 7"/>
          <p:cNvSpPr/>
          <p:nvPr/>
        </p:nvSpPr>
        <p:spPr>
          <a:xfrm>
            <a:off x="-824814" y="9440562"/>
            <a:ext cx="19937627" cy="1278924"/>
          </a:xfrm>
          <a:prstGeom prst="rect">
            <a:avLst/>
          </a:prstGeom>
          <a:solidFill>
            <a:srgbClr val="40C6CC"/>
          </a:solidFill>
        </p:spPr>
      </p:sp>
      <p:pic>
        <p:nvPicPr>
          <p:cNvPr id="8" name="Picture 8"/>
          <p:cNvPicPr>
            <a:picLocks noChangeAspect="1"/>
          </p:cNvPicPr>
          <p:nvPr/>
        </p:nvPicPr>
        <p:blipFill>
          <a:blip r:embed="rId2"/>
          <a:srcRect l="5830" r="5441"/>
          <a:stretch>
            <a:fillRect/>
          </a:stretch>
        </p:blipFill>
        <p:spPr>
          <a:xfrm>
            <a:off x="11922298" y="0"/>
            <a:ext cx="6359085" cy="955600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08541" y="-741456"/>
            <a:ext cx="12630839" cy="11726613"/>
          </a:xfrm>
          <a:prstGeom prst="rect">
            <a:avLst/>
          </a:prstGeom>
          <a:solidFill>
            <a:srgbClr val="F7F9F8"/>
          </a:solidFill>
        </p:spPr>
      </p:sp>
      <p:grpSp>
        <p:nvGrpSpPr>
          <p:cNvPr id="3" name="Group 3"/>
          <p:cNvGrpSpPr/>
          <p:nvPr/>
        </p:nvGrpSpPr>
        <p:grpSpPr>
          <a:xfrm>
            <a:off x="1491018" y="1536589"/>
            <a:ext cx="8633316" cy="6367385"/>
            <a:chOff x="0" y="0"/>
            <a:chExt cx="11511088" cy="8489847"/>
          </a:xfrm>
        </p:grpSpPr>
        <p:sp>
          <p:nvSpPr>
            <p:cNvPr id="4" name="TextBox 4"/>
            <p:cNvSpPr txBox="1"/>
            <p:nvPr/>
          </p:nvSpPr>
          <p:spPr>
            <a:xfrm>
              <a:off x="0" y="19050"/>
              <a:ext cx="11511088" cy="1279737"/>
            </a:xfrm>
            <a:prstGeom prst="rect">
              <a:avLst/>
            </a:prstGeom>
          </p:spPr>
          <p:txBody>
            <a:bodyPr lIns="0" tIns="0" rIns="0" bIns="0" rtlCol="0" anchor="t">
              <a:spAutoFit/>
            </a:bodyPr>
            <a:lstStyle/>
            <a:p>
              <a:pPr algn="l">
                <a:lnSpc>
                  <a:spcPts val="7359"/>
                </a:lnSpc>
              </a:pPr>
              <a:r>
                <a:rPr lang="en-US" sz="6400" b="1">
                  <a:solidFill>
                    <a:srgbClr val="231F1D"/>
                  </a:solidFill>
                  <a:latin typeface="Raleway"/>
                </a:rPr>
                <a:t>CUADERNO Nº 11 Y 39</a:t>
              </a:r>
            </a:p>
          </p:txBody>
        </p:sp>
        <p:sp>
          <p:nvSpPr>
            <p:cNvPr id="5" name="TextBox 5"/>
            <p:cNvSpPr txBox="1"/>
            <p:nvPr/>
          </p:nvSpPr>
          <p:spPr>
            <a:xfrm>
              <a:off x="0" y="1757365"/>
              <a:ext cx="10912891" cy="6732482"/>
            </a:xfrm>
            <a:prstGeom prst="rect">
              <a:avLst/>
            </a:prstGeom>
          </p:spPr>
          <p:txBody>
            <a:bodyPr lIns="0" tIns="0" rIns="0" bIns="0" rtlCol="0" anchor="t">
              <a:spAutoFit/>
            </a:bodyPr>
            <a:lstStyle/>
            <a:p>
              <a:pPr algn="just">
                <a:lnSpc>
                  <a:spcPts val="4000"/>
                </a:lnSpc>
              </a:pPr>
              <a:r>
                <a:rPr lang="en-US" sz="3200" b="0" spc="112">
                  <a:solidFill>
                    <a:srgbClr val="231F1D"/>
                  </a:solidFill>
                  <a:latin typeface="Raleway"/>
                </a:rPr>
                <a:t>DICHO TEXTO ES INCLUIDO EN EL CUADERNO NÚMERO TREINTA Y NUEVE “EL CONCEPTO DE FORMACIÓN ECONÓMICO-SOCIAL”. SE INCLUYEN DIVERSAS RESPUESTAS AL TEXTO DE LUPORINI ASÍ COMO DIVERSOS TEXTOS DE LA TEMÁTICA. DE ESTA MANERA SE CORRE EL PROBLEMA DEL "MÉTODO" DEL CUADERNO Nº 11 AL DEBATE SOBRE UN CONCEPTO.</a:t>
              </a:r>
            </a:p>
          </p:txBody>
        </p:sp>
      </p:grpSp>
      <p:sp>
        <p:nvSpPr>
          <p:cNvPr id="6" name="AutoShape 6"/>
          <p:cNvSpPr/>
          <p:nvPr/>
        </p:nvSpPr>
        <p:spPr>
          <a:xfrm rot="5400000">
            <a:off x="7608673" y="750673"/>
            <a:ext cx="20555465" cy="74141"/>
          </a:xfrm>
          <a:prstGeom prst="rect">
            <a:avLst/>
          </a:prstGeom>
          <a:solidFill>
            <a:srgbClr val="F7F9F8"/>
          </a:solidFill>
        </p:spPr>
      </p:sp>
      <p:sp>
        <p:nvSpPr>
          <p:cNvPr id="7" name="AutoShape 7"/>
          <p:cNvSpPr/>
          <p:nvPr/>
        </p:nvSpPr>
        <p:spPr>
          <a:xfrm>
            <a:off x="-824814" y="9440562"/>
            <a:ext cx="19937627" cy="1278924"/>
          </a:xfrm>
          <a:prstGeom prst="rect">
            <a:avLst/>
          </a:prstGeom>
          <a:solidFill>
            <a:srgbClr val="40C6CC"/>
          </a:solidFill>
        </p:spPr>
      </p:sp>
      <p:pic>
        <p:nvPicPr>
          <p:cNvPr id="8" name="Picture 8"/>
          <p:cNvPicPr>
            <a:picLocks noChangeAspect="1"/>
          </p:cNvPicPr>
          <p:nvPr/>
        </p:nvPicPr>
        <p:blipFill>
          <a:blip r:embed="rId2"/>
          <a:srcRect l="7198" t="3617" r="250" b="4421"/>
          <a:stretch>
            <a:fillRect/>
          </a:stretch>
        </p:blipFill>
        <p:spPr>
          <a:xfrm>
            <a:off x="11922298" y="0"/>
            <a:ext cx="6365702" cy="94405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90575" y="3619500"/>
            <a:ext cx="19869150" cy="133350"/>
          </a:xfrm>
          <a:prstGeom prst="rect">
            <a:avLst/>
          </a:prstGeom>
          <a:solidFill>
            <a:srgbClr val="F7F9F8"/>
          </a:solidFill>
        </p:spPr>
      </p:sp>
      <p:sp>
        <p:nvSpPr>
          <p:cNvPr id="3" name="TextBox 3"/>
          <p:cNvSpPr txBox="1"/>
          <p:nvPr/>
        </p:nvSpPr>
        <p:spPr>
          <a:xfrm>
            <a:off x="1699702" y="1163638"/>
            <a:ext cx="14888596" cy="1044575"/>
          </a:xfrm>
          <a:prstGeom prst="rect">
            <a:avLst/>
          </a:prstGeom>
        </p:spPr>
        <p:txBody>
          <a:bodyPr lIns="0" tIns="0" rIns="0" bIns="0" rtlCol="0" anchor="t">
            <a:spAutoFit/>
          </a:bodyPr>
          <a:lstStyle/>
          <a:p>
            <a:pPr algn="ctr">
              <a:lnSpc>
                <a:spcPts val="8050"/>
              </a:lnSpc>
            </a:pPr>
            <a:r>
              <a:rPr lang="en-US" sz="7000" b="1">
                <a:solidFill>
                  <a:srgbClr val="40C6CC"/>
                </a:solidFill>
                <a:latin typeface="Raleway"/>
              </a:rPr>
              <a:t>CRITERIOS</a:t>
            </a:r>
          </a:p>
        </p:txBody>
      </p:sp>
      <p:sp>
        <p:nvSpPr>
          <p:cNvPr id="4" name="AutoShape 4"/>
          <p:cNvSpPr/>
          <p:nvPr/>
        </p:nvSpPr>
        <p:spPr>
          <a:xfrm>
            <a:off x="-824814" y="9440562"/>
            <a:ext cx="19937627" cy="1278924"/>
          </a:xfrm>
          <a:prstGeom prst="rect">
            <a:avLst/>
          </a:prstGeom>
          <a:solidFill>
            <a:srgbClr val="40C6CC"/>
          </a:solidFill>
        </p:spPr>
      </p:sp>
      <p:grpSp>
        <p:nvGrpSpPr>
          <p:cNvPr id="5" name="Group 5"/>
          <p:cNvGrpSpPr/>
          <p:nvPr/>
        </p:nvGrpSpPr>
        <p:grpSpPr>
          <a:xfrm>
            <a:off x="2709208" y="3409950"/>
            <a:ext cx="552450" cy="5524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C6CC"/>
            </a:solidFill>
          </p:spPr>
        </p:sp>
      </p:grpSp>
      <p:grpSp>
        <p:nvGrpSpPr>
          <p:cNvPr id="7" name="Group 7"/>
          <p:cNvGrpSpPr/>
          <p:nvPr/>
        </p:nvGrpSpPr>
        <p:grpSpPr>
          <a:xfrm>
            <a:off x="6814919" y="3409950"/>
            <a:ext cx="552450" cy="55245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C6CC"/>
            </a:solidFill>
          </p:spPr>
        </p:sp>
      </p:grpSp>
      <p:grpSp>
        <p:nvGrpSpPr>
          <p:cNvPr id="9" name="Group 9"/>
          <p:cNvGrpSpPr/>
          <p:nvPr/>
        </p:nvGrpSpPr>
        <p:grpSpPr>
          <a:xfrm>
            <a:off x="10920631" y="3409950"/>
            <a:ext cx="552450" cy="5524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C6CC"/>
            </a:solidFill>
          </p:spPr>
        </p:sp>
      </p:grpSp>
      <p:grpSp>
        <p:nvGrpSpPr>
          <p:cNvPr id="11" name="Group 11"/>
          <p:cNvGrpSpPr/>
          <p:nvPr/>
        </p:nvGrpSpPr>
        <p:grpSpPr>
          <a:xfrm>
            <a:off x="15026342" y="3409950"/>
            <a:ext cx="552450" cy="55245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C6CC"/>
            </a:solidFill>
          </p:spPr>
        </p:sp>
      </p:grpSp>
      <p:sp>
        <p:nvSpPr>
          <p:cNvPr id="13" name="TextBox 13"/>
          <p:cNvSpPr txBox="1"/>
          <p:nvPr/>
        </p:nvSpPr>
        <p:spPr>
          <a:xfrm>
            <a:off x="1314450" y="4071937"/>
            <a:ext cx="3341965" cy="5280660"/>
          </a:xfrm>
          <a:prstGeom prst="rect">
            <a:avLst/>
          </a:prstGeom>
        </p:spPr>
        <p:txBody>
          <a:bodyPr lIns="0" tIns="0" rIns="0" bIns="0" rtlCol="0" anchor="t">
            <a:spAutoFit/>
          </a:bodyPr>
          <a:lstStyle/>
          <a:p>
            <a:pPr algn="just">
              <a:lnSpc>
                <a:spcPts val="2850"/>
              </a:lnSpc>
            </a:pPr>
            <a:r>
              <a:rPr lang="en-US" sz="1900" spc="95">
                <a:solidFill>
                  <a:srgbClr val="F7F9F8"/>
                </a:solidFill>
                <a:latin typeface="Raleway"/>
              </a:rPr>
              <a:t>Con excepción de los volúmenes publicados por fuera de los cuadernos hemos presentado las ediciones por su orden de numeración y no por su fecha de primera publicación. En este sentido hay que tener en cuenta que muchas obras se han presentado en diferentes cuadernos (primera parte, segunda parte, por ejemplo) de manera no contigua.</a:t>
            </a:r>
          </a:p>
        </p:txBody>
      </p:sp>
      <p:sp>
        <p:nvSpPr>
          <p:cNvPr id="14" name="TextBox 14"/>
          <p:cNvSpPr txBox="1"/>
          <p:nvPr/>
        </p:nvSpPr>
        <p:spPr>
          <a:xfrm>
            <a:off x="5420162" y="4071937"/>
            <a:ext cx="3341965" cy="5280660"/>
          </a:xfrm>
          <a:prstGeom prst="rect">
            <a:avLst/>
          </a:prstGeom>
        </p:spPr>
        <p:txBody>
          <a:bodyPr lIns="0" tIns="0" rIns="0" bIns="0" rtlCol="0" anchor="t">
            <a:spAutoFit/>
          </a:bodyPr>
          <a:lstStyle/>
          <a:p>
            <a:pPr algn="just">
              <a:lnSpc>
                <a:spcPts val="2849"/>
              </a:lnSpc>
            </a:pPr>
            <a:r>
              <a:rPr lang="en-US" sz="1900" spc="95">
                <a:solidFill>
                  <a:srgbClr val="F7F9F8"/>
                </a:solidFill>
                <a:latin typeface="Raleway"/>
              </a:rPr>
              <a:t>Dado que la mayoría los cuadernos son compilaciones en las que no figura un editor, compilador y/o coordinador de volumen hemos optado por volcar la autoría según se presenta en la tapa de los cuadernos. Reservando toda información referida a los autores y notas de </a:t>
            </a:r>
            <a:r>
              <a:rPr lang="en-US" sz="1900" b="0" i="0" spc="95">
                <a:solidFill>
                  <a:srgbClr val="F7F9F8"/>
                </a:solidFill>
                <a:latin typeface="Raleway"/>
              </a:rPr>
              <a:t>responsabilidad al apartado de las notas.</a:t>
            </a:r>
          </a:p>
          <a:p>
            <a:pPr algn="just">
              <a:lnSpc>
                <a:spcPts val="2850"/>
              </a:lnSpc>
            </a:pPr>
            <a:endParaRPr lang="en-US" sz="1900" b="0" i="0" spc="95">
              <a:solidFill>
                <a:srgbClr val="F7F9F8"/>
              </a:solidFill>
              <a:latin typeface="Raleway"/>
            </a:endParaRPr>
          </a:p>
        </p:txBody>
      </p:sp>
      <p:sp>
        <p:nvSpPr>
          <p:cNvPr id="15" name="TextBox 15"/>
          <p:cNvSpPr txBox="1"/>
          <p:nvPr/>
        </p:nvSpPr>
        <p:spPr>
          <a:xfrm>
            <a:off x="9525873" y="4071937"/>
            <a:ext cx="3627715" cy="3431123"/>
          </a:xfrm>
          <a:prstGeom prst="rect">
            <a:avLst/>
          </a:prstGeom>
        </p:spPr>
        <p:txBody>
          <a:bodyPr lIns="0" tIns="0" rIns="0" bIns="0" rtlCol="0" anchor="t">
            <a:spAutoFit/>
          </a:bodyPr>
          <a:lstStyle/>
          <a:p>
            <a:pPr algn="just">
              <a:lnSpc>
                <a:spcPts val="3093"/>
              </a:lnSpc>
            </a:pPr>
            <a:r>
              <a:rPr lang="en-US" sz="2062" spc="103">
                <a:solidFill>
                  <a:srgbClr val="F7F9F8"/>
                </a:solidFill>
                <a:latin typeface="Raleway"/>
              </a:rPr>
              <a:t>En este sentido en el asiento bibliográfico solo figura la información concerniente a la primera edición de los cuadernos. Las variaciones entre ediciones (agregado de textos, etc.) se constató en las notas bibliográf</a:t>
            </a:r>
            <a:r>
              <a:rPr lang="en-US" sz="2062" b="0" i="0" spc="103">
                <a:solidFill>
                  <a:srgbClr val="F7F9F8"/>
                </a:solidFill>
                <a:latin typeface="Raleway"/>
              </a:rPr>
              <a:t>icas.</a:t>
            </a:r>
          </a:p>
        </p:txBody>
      </p:sp>
      <p:sp>
        <p:nvSpPr>
          <p:cNvPr id="16" name="TextBox 16"/>
          <p:cNvSpPr txBox="1"/>
          <p:nvPr/>
        </p:nvSpPr>
        <p:spPr>
          <a:xfrm>
            <a:off x="13631585" y="4071937"/>
            <a:ext cx="3627715" cy="3431123"/>
          </a:xfrm>
          <a:prstGeom prst="rect">
            <a:avLst/>
          </a:prstGeom>
        </p:spPr>
        <p:txBody>
          <a:bodyPr lIns="0" tIns="0" rIns="0" bIns="0" rtlCol="0" anchor="t">
            <a:spAutoFit/>
          </a:bodyPr>
          <a:lstStyle/>
          <a:p>
            <a:pPr algn="just">
              <a:lnSpc>
                <a:spcPts val="3093"/>
              </a:lnSpc>
            </a:pPr>
            <a:r>
              <a:rPr lang="en-US" sz="2062" spc="103">
                <a:solidFill>
                  <a:srgbClr val="F7F9F8"/>
                </a:solidFill>
                <a:latin typeface="Raleway"/>
              </a:rPr>
              <a:t>En las notas bibliográficas se asienta el contenido del cuaderno, la procedencia de las fuentes utilizadas, notas de responsabilidad y toda información que aporte al entendimiento del volumen y d</a:t>
            </a:r>
            <a:r>
              <a:rPr lang="en-US" sz="2062" b="0" i="0" spc="103">
                <a:solidFill>
                  <a:srgbClr val="F7F9F8"/>
                </a:solidFill>
                <a:latin typeface="Raleway"/>
              </a:rPr>
              <a:t>el proyecto editorial.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90575" y="3619500"/>
            <a:ext cx="19869150" cy="133350"/>
          </a:xfrm>
          <a:prstGeom prst="rect">
            <a:avLst/>
          </a:prstGeom>
          <a:solidFill>
            <a:srgbClr val="F7F9F8"/>
          </a:solidFill>
        </p:spPr>
      </p:sp>
      <p:sp>
        <p:nvSpPr>
          <p:cNvPr id="3" name="TextBox 3"/>
          <p:cNvSpPr txBox="1"/>
          <p:nvPr/>
        </p:nvSpPr>
        <p:spPr>
          <a:xfrm>
            <a:off x="1699702" y="1163638"/>
            <a:ext cx="14888596" cy="1044575"/>
          </a:xfrm>
          <a:prstGeom prst="rect">
            <a:avLst/>
          </a:prstGeom>
        </p:spPr>
        <p:txBody>
          <a:bodyPr lIns="0" tIns="0" rIns="0" bIns="0" rtlCol="0" anchor="t">
            <a:spAutoFit/>
          </a:bodyPr>
          <a:lstStyle/>
          <a:p>
            <a:pPr algn="ctr">
              <a:lnSpc>
                <a:spcPts val="8050"/>
              </a:lnSpc>
            </a:pPr>
            <a:r>
              <a:rPr lang="en-US" sz="7000" b="1">
                <a:solidFill>
                  <a:srgbClr val="40C6CC"/>
                </a:solidFill>
                <a:latin typeface="Raleway"/>
              </a:rPr>
              <a:t>CRITERIOS</a:t>
            </a:r>
          </a:p>
        </p:txBody>
      </p:sp>
      <p:sp>
        <p:nvSpPr>
          <p:cNvPr id="4" name="AutoShape 4"/>
          <p:cNvSpPr/>
          <p:nvPr/>
        </p:nvSpPr>
        <p:spPr>
          <a:xfrm>
            <a:off x="-824814" y="9440562"/>
            <a:ext cx="19937627" cy="1278924"/>
          </a:xfrm>
          <a:prstGeom prst="rect">
            <a:avLst/>
          </a:prstGeom>
          <a:solidFill>
            <a:srgbClr val="40C6CC"/>
          </a:solidFill>
        </p:spPr>
      </p:sp>
      <p:grpSp>
        <p:nvGrpSpPr>
          <p:cNvPr id="5" name="Group 5"/>
          <p:cNvGrpSpPr/>
          <p:nvPr/>
        </p:nvGrpSpPr>
        <p:grpSpPr>
          <a:xfrm>
            <a:off x="4128869" y="3409950"/>
            <a:ext cx="552450" cy="5524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C6CC"/>
            </a:solidFill>
          </p:spPr>
        </p:sp>
      </p:grpSp>
      <p:grpSp>
        <p:nvGrpSpPr>
          <p:cNvPr id="7" name="Group 7"/>
          <p:cNvGrpSpPr/>
          <p:nvPr/>
        </p:nvGrpSpPr>
        <p:grpSpPr>
          <a:xfrm>
            <a:off x="14340542" y="3409950"/>
            <a:ext cx="552450" cy="55245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C6CC"/>
            </a:solidFill>
          </p:spPr>
        </p:sp>
      </p:grpSp>
      <p:sp>
        <p:nvSpPr>
          <p:cNvPr id="9" name="TextBox 9"/>
          <p:cNvSpPr txBox="1"/>
          <p:nvPr/>
        </p:nvSpPr>
        <p:spPr>
          <a:xfrm>
            <a:off x="3010337" y="4037888"/>
            <a:ext cx="3858885" cy="2831643"/>
          </a:xfrm>
          <a:prstGeom prst="rect">
            <a:avLst/>
          </a:prstGeom>
        </p:spPr>
        <p:txBody>
          <a:bodyPr lIns="0" tIns="0" rIns="0" bIns="0" rtlCol="0" anchor="t">
            <a:spAutoFit/>
          </a:bodyPr>
          <a:lstStyle/>
          <a:p>
            <a:pPr algn="just">
              <a:lnSpc>
                <a:spcPts val="3290"/>
              </a:lnSpc>
            </a:pPr>
            <a:r>
              <a:rPr lang="en-US" sz="2193" spc="109">
                <a:solidFill>
                  <a:srgbClr val="F7F9F8"/>
                </a:solidFill>
                <a:latin typeface="Raleway"/>
              </a:rPr>
              <a:t>De modo específico se asienta la existencia de notas introductorias, prólogos y advertencias que le dan sentido y c</a:t>
            </a:r>
            <a:r>
              <a:rPr lang="en-US" sz="2193" b="0" i="0" spc="109">
                <a:solidFill>
                  <a:srgbClr val="F7F9F8"/>
                </a:solidFill>
                <a:latin typeface="Raleway"/>
              </a:rPr>
              <a:t>oherencia interna a los textos compilados.</a:t>
            </a:r>
          </a:p>
        </p:txBody>
      </p:sp>
      <p:sp>
        <p:nvSpPr>
          <p:cNvPr id="10" name="TextBox 10"/>
          <p:cNvSpPr txBox="1"/>
          <p:nvPr/>
        </p:nvSpPr>
        <p:spPr>
          <a:xfrm>
            <a:off x="12795511" y="4297940"/>
            <a:ext cx="3642513" cy="2302014"/>
          </a:xfrm>
          <a:prstGeom prst="rect">
            <a:avLst/>
          </a:prstGeom>
        </p:spPr>
        <p:txBody>
          <a:bodyPr lIns="0" tIns="0" rIns="0" bIns="0" rtlCol="0" anchor="t">
            <a:spAutoFit/>
          </a:bodyPr>
          <a:lstStyle/>
          <a:p>
            <a:pPr algn="just">
              <a:lnSpc>
                <a:spcPts val="3106"/>
              </a:lnSpc>
            </a:pPr>
            <a:r>
              <a:rPr lang="en-US" sz="2070" spc="103">
                <a:solidFill>
                  <a:srgbClr val="F7F9F8"/>
                </a:solidFill>
                <a:latin typeface="Raleway"/>
              </a:rPr>
              <a:t>Por último, se han señalado las diferentes “colecciones” o “series” dentro de los cuadernos a fin de poder ampliar el estudio de la ed</a:t>
            </a:r>
            <a:r>
              <a:rPr lang="en-US" sz="2070" b="0" i="0" spc="103">
                <a:solidFill>
                  <a:srgbClr val="F7F9F8"/>
                </a:solidFill>
                <a:latin typeface="Raleway"/>
              </a:rPr>
              <a:t>itorial.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31284" b="31284"/>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62914" y="9440562"/>
            <a:ext cx="19937627" cy="1278924"/>
          </a:xfrm>
          <a:prstGeom prst="rect">
            <a:avLst/>
          </a:prstGeom>
          <a:solidFill>
            <a:srgbClr val="40C6CC"/>
          </a:solidFill>
        </p:spPr>
      </p:sp>
      <p:sp>
        <p:nvSpPr>
          <p:cNvPr id="3" name="AutoShape 3"/>
          <p:cNvSpPr/>
          <p:nvPr/>
        </p:nvSpPr>
        <p:spPr>
          <a:xfrm>
            <a:off x="-1133732" y="800100"/>
            <a:ext cx="20555465" cy="74141"/>
          </a:xfrm>
          <a:prstGeom prst="rect">
            <a:avLst/>
          </a:prstGeom>
          <a:solidFill>
            <a:srgbClr val="40C6CC"/>
          </a:solidFill>
        </p:spPr>
      </p:sp>
      <p:sp>
        <p:nvSpPr>
          <p:cNvPr id="4" name="TextBox 4"/>
          <p:cNvSpPr txBox="1"/>
          <p:nvPr/>
        </p:nvSpPr>
        <p:spPr>
          <a:xfrm>
            <a:off x="1534203" y="1306528"/>
            <a:ext cx="15219594" cy="1085215"/>
          </a:xfrm>
          <a:prstGeom prst="rect">
            <a:avLst/>
          </a:prstGeom>
        </p:spPr>
        <p:txBody>
          <a:bodyPr lIns="0" tIns="0" rIns="0" bIns="0" rtlCol="0" anchor="t">
            <a:spAutoFit/>
          </a:bodyPr>
          <a:lstStyle/>
          <a:p>
            <a:pPr algn="ctr">
              <a:lnSpc>
                <a:spcPts val="8960"/>
              </a:lnSpc>
              <a:spcBef>
                <a:spcPct val="0"/>
              </a:spcBef>
            </a:pPr>
            <a:r>
              <a:rPr lang="en-US" sz="6400">
                <a:solidFill>
                  <a:srgbClr val="F7F9F8"/>
                </a:solidFill>
                <a:latin typeface="Trocchi"/>
              </a:rPr>
              <a:t>Muestra de un asiento bibliográfico</a:t>
            </a:r>
          </a:p>
        </p:txBody>
      </p:sp>
      <p:pic>
        <p:nvPicPr>
          <p:cNvPr id="5" name="Picture 5"/>
          <p:cNvPicPr>
            <a:picLocks noChangeAspect="1"/>
          </p:cNvPicPr>
          <p:nvPr/>
        </p:nvPicPr>
        <p:blipFill>
          <a:blip r:embed="rId3"/>
          <a:srcRect l="12419" t="29261" r="7131" b="17682"/>
          <a:stretch>
            <a:fillRect/>
          </a:stretch>
        </p:blipFill>
        <p:spPr>
          <a:xfrm>
            <a:off x="2208419" y="2571880"/>
            <a:ext cx="13871163" cy="51432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l="154" t="11245" r="1263" b="15144"/>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24814" y="9440562"/>
            <a:ext cx="19937627" cy="1278924"/>
          </a:xfrm>
          <a:prstGeom prst="rect">
            <a:avLst/>
          </a:prstGeom>
          <a:solidFill>
            <a:srgbClr val="40C6CC"/>
          </a:solidFill>
        </p:spPr>
      </p:sp>
      <p:grpSp>
        <p:nvGrpSpPr>
          <p:cNvPr id="3" name="Group 3"/>
          <p:cNvGrpSpPr/>
          <p:nvPr/>
        </p:nvGrpSpPr>
        <p:grpSpPr>
          <a:xfrm>
            <a:off x="2286000" y="824582"/>
            <a:ext cx="13913052" cy="7831012"/>
            <a:chOff x="0" y="-85725"/>
            <a:chExt cx="18550736" cy="10441349"/>
          </a:xfrm>
        </p:grpSpPr>
        <p:sp>
          <p:nvSpPr>
            <p:cNvPr id="4" name="TextBox 4"/>
            <p:cNvSpPr txBox="1"/>
            <p:nvPr/>
          </p:nvSpPr>
          <p:spPr>
            <a:xfrm>
              <a:off x="2187928" y="-85725"/>
              <a:ext cx="14174880" cy="814705"/>
            </a:xfrm>
            <a:prstGeom prst="rect">
              <a:avLst/>
            </a:prstGeom>
          </p:spPr>
          <p:txBody>
            <a:bodyPr lIns="0" tIns="0" rIns="0" bIns="0" rtlCol="0" anchor="t">
              <a:spAutoFit/>
            </a:bodyPr>
            <a:lstStyle/>
            <a:p>
              <a:pPr algn="ctr">
                <a:lnSpc>
                  <a:spcPts val="5040"/>
                </a:lnSpc>
              </a:pPr>
              <a:endParaRPr/>
            </a:p>
          </p:txBody>
        </p:sp>
        <p:sp>
          <p:nvSpPr>
            <p:cNvPr id="5" name="TextBox 5"/>
            <p:cNvSpPr txBox="1"/>
            <p:nvPr/>
          </p:nvSpPr>
          <p:spPr>
            <a:xfrm>
              <a:off x="0" y="1491062"/>
              <a:ext cx="18550736" cy="6804025"/>
            </a:xfrm>
            <a:prstGeom prst="rect">
              <a:avLst/>
            </a:prstGeom>
          </p:spPr>
          <p:txBody>
            <a:bodyPr lIns="0" tIns="0" rIns="0" bIns="0" rtlCol="0" anchor="t">
              <a:spAutoFit/>
            </a:bodyPr>
            <a:lstStyle/>
            <a:p>
              <a:pPr algn="ctr">
                <a:lnSpc>
                  <a:spcPts val="13200"/>
                </a:lnSpc>
              </a:pPr>
              <a:r>
                <a:rPr lang="en-US" sz="12000" dirty="0" err="1">
                  <a:solidFill>
                    <a:srgbClr val="5CE1E6"/>
                  </a:solidFill>
                  <a:latin typeface="Raleway Heavy"/>
                </a:rPr>
                <a:t>Entorno</a:t>
              </a:r>
              <a:r>
                <a:rPr lang="en-US" sz="12000" dirty="0">
                  <a:solidFill>
                    <a:srgbClr val="5CE1E6"/>
                  </a:solidFill>
                  <a:latin typeface="Raleway Heavy"/>
                </a:rPr>
                <a:t> a la </a:t>
              </a:r>
              <a:r>
                <a:rPr lang="en-US" sz="12000" dirty="0" err="1">
                  <a:solidFill>
                    <a:srgbClr val="5CE1E6"/>
                  </a:solidFill>
                  <a:latin typeface="Raleway Heavy"/>
                </a:rPr>
                <a:t>bibliografía</a:t>
              </a:r>
              <a:r>
                <a:rPr lang="en-US" sz="12000" dirty="0">
                  <a:solidFill>
                    <a:srgbClr val="5CE1E6"/>
                  </a:solidFill>
                  <a:latin typeface="Raleway Heavy"/>
                </a:rPr>
                <a:t> de </a:t>
              </a:r>
              <a:r>
                <a:rPr lang="en-US" sz="12000" dirty="0" err="1">
                  <a:solidFill>
                    <a:srgbClr val="5CE1E6"/>
                  </a:solidFill>
                  <a:latin typeface="Raleway Heavy"/>
                </a:rPr>
                <a:t>Pasado</a:t>
              </a:r>
              <a:r>
                <a:rPr lang="en-US" sz="12000" dirty="0">
                  <a:solidFill>
                    <a:srgbClr val="5CE1E6"/>
                  </a:solidFill>
                  <a:latin typeface="Raleway Heavy"/>
                </a:rPr>
                <a:t> y </a:t>
              </a:r>
              <a:r>
                <a:rPr lang="en-US" sz="12000" dirty="0" err="1">
                  <a:solidFill>
                    <a:srgbClr val="5CE1E6"/>
                  </a:solidFill>
                  <a:latin typeface="Raleway Heavy"/>
                </a:rPr>
                <a:t>Presente</a:t>
              </a:r>
              <a:endParaRPr lang="en-US" sz="12000" dirty="0">
                <a:solidFill>
                  <a:srgbClr val="5CE1E6"/>
                </a:solidFill>
                <a:latin typeface="Raleway Heavy"/>
              </a:endParaRPr>
            </a:p>
          </p:txBody>
        </p:sp>
        <p:sp>
          <p:nvSpPr>
            <p:cNvPr id="6" name="TextBox 6"/>
            <p:cNvSpPr txBox="1"/>
            <p:nvPr/>
          </p:nvSpPr>
          <p:spPr>
            <a:xfrm>
              <a:off x="2167333" y="9694331"/>
              <a:ext cx="14216069" cy="661293"/>
            </a:xfrm>
            <a:prstGeom prst="rect">
              <a:avLst/>
            </a:prstGeom>
          </p:spPr>
          <p:txBody>
            <a:bodyPr lIns="0" tIns="0" rIns="0" bIns="0" rtlCol="0" anchor="t">
              <a:spAutoFit/>
            </a:bodyPr>
            <a:lstStyle/>
            <a:p>
              <a:pPr algn="ctr">
                <a:lnSpc>
                  <a:spcPts val="4200"/>
                </a:lnSpc>
              </a:pPr>
              <a:r>
                <a:rPr lang="en-US" sz="3000" spc="600" dirty="0">
                  <a:solidFill>
                    <a:srgbClr val="F7F9F8"/>
                  </a:solidFill>
                  <a:latin typeface="Raleway"/>
                </a:rPr>
                <a:t>DARÍO DE </a:t>
              </a:r>
              <a:r>
                <a:rPr lang="en-US" sz="3000" spc="600" dirty="0" smtClean="0">
                  <a:solidFill>
                    <a:srgbClr val="F7F9F8"/>
                  </a:solidFill>
                  <a:latin typeface="Raleway"/>
                </a:rPr>
                <a:t>BENEDETTI</a:t>
              </a:r>
            </a:p>
          </p:txBody>
        </p:sp>
        <p:sp>
          <p:nvSpPr>
            <p:cNvPr id="7" name="AutoShape 7"/>
            <p:cNvSpPr/>
            <p:nvPr/>
          </p:nvSpPr>
          <p:spPr>
            <a:xfrm>
              <a:off x="207568" y="8876347"/>
              <a:ext cx="18135600" cy="152400"/>
            </a:xfrm>
            <a:prstGeom prst="rect">
              <a:avLst/>
            </a:prstGeom>
            <a:solidFill>
              <a:srgbClr val="40C6CC"/>
            </a:solidFill>
          </p:spPr>
        </p:sp>
      </p:grpSp>
      <p:sp>
        <p:nvSpPr>
          <p:cNvPr id="8" name="TextBox 6"/>
          <p:cNvSpPr txBox="1"/>
          <p:nvPr/>
        </p:nvSpPr>
        <p:spPr>
          <a:xfrm>
            <a:off x="2874329" y="1207950"/>
            <a:ext cx="12539340" cy="538609"/>
          </a:xfrm>
          <a:prstGeom prst="rect">
            <a:avLst/>
          </a:prstGeom>
        </p:spPr>
        <p:txBody>
          <a:bodyPr wrap="square" lIns="0" tIns="0" rIns="0" bIns="0" rtlCol="0" anchor="t">
            <a:spAutoFit/>
          </a:bodyPr>
          <a:lstStyle/>
          <a:p>
            <a:pPr algn="ctr">
              <a:lnSpc>
                <a:spcPts val="4200"/>
              </a:lnSpc>
            </a:pPr>
            <a:r>
              <a:rPr lang="en-US" sz="3000" spc="600" dirty="0" smtClean="0">
                <a:solidFill>
                  <a:srgbClr val="F7F9F8"/>
                </a:solidFill>
                <a:latin typeface="Raleway"/>
              </a:rPr>
              <a:t>VII ENCUENTRO NACIONAL DE CATALOGADORES</a:t>
            </a:r>
            <a:endParaRPr lang="en-US" sz="3000" spc="600" dirty="0">
              <a:solidFill>
                <a:srgbClr val="F7F9F8"/>
              </a:solidFill>
              <a:latin typeface="Raleway"/>
            </a:endParaRPr>
          </a:p>
        </p:txBody>
      </p:sp>
      <p:sp>
        <p:nvSpPr>
          <p:cNvPr id="10" name="TextBox 6"/>
          <p:cNvSpPr txBox="1"/>
          <p:nvPr/>
        </p:nvSpPr>
        <p:spPr>
          <a:xfrm>
            <a:off x="3797528" y="8461094"/>
            <a:ext cx="10662052" cy="463653"/>
          </a:xfrm>
          <a:prstGeom prst="rect">
            <a:avLst/>
          </a:prstGeom>
        </p:spPr>
        <p:txBody>
          <a:bodyPr wrap="square" lIns="0" tIns="0" rIns="0" bIns="0" rtlCol="0" anchor="t">
            <a:spAutoFit/>
          </a:bodyPr>
          <a:lstStyle/>
          <a:p>
            <a:pPr algn="ctr">
              <a:lnSpc>
                <a:spcPts val="4200"/>
              </a:lnSpc>
            </a:pPr>
            <a:r>
              <a:rPr lang="en-US" dirty="0"/>
              <a:t>AZARDARIO@GMAIL.COM</a:t>
            </a:r>
            <a:endParaRPr lang="en-US" dirty="0"/>
          </a:p>
        </p:txBody>
      </p:sp>
    </p:spTree>
    <p:extLst>
      <p:ext uri="{BB962C8B-B14F-4D97-AF65-F5344CB8AC3E}">
        <p14:creationId xmlns:p14="http://schemas.microsoft.com/office/powerpoint/2010/main" val="1872705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grpSp>
        <p:nvGrpSpPr>
          <p:cNvPr id="2" name="Group 2"/>
          <p:cNvGrpSpPr/>
          <p:nvPr/>
        </p:nvGrpSpPr>
        <p:grpSpPr>
          <a:xfrm>
            <a:off x="1492078" y="1028700"/>
            <a:ext cx="7509531" cy="3853216"/>
            <a:chOff x="0" y="0"/>
            <a:chExt cx="10012708" cy="5137622"/>
          </a:xfrm>
        </p:grpSpPr>
        <p:sp>
          <p:nvSpPr>
            <p:cNvPr id="3" name="TextBox 3"/>
            <p:cNvSpPr txBox="1"/>
            <p:nvPr/>
          </p:nvSpPr>
          <p:spPr>
            <a:xfrm>
              <a:off x="0" y="4463040"/>
              <a:ext cx="8821768" cy="674582"/>
            </a:xfrm>
            <a:prstGeom prst="rect">
              <a:avLst/>
            </a:prstGeom>
          </p:spPr>
          <p:txBody>
            <a:bodyPr lIns="0" tIns="0" rIns="0" bIns="0" rtlCol="0" anchor="t">
              <a:spAutoFit/>
            </a:bodyPr>
            <a:lstStyle/>
            <a:p>
              <a:pPr algn="l">
                <a:lnSpc>
                  <a:spcPts val="4000"/>
                </a:lnSpc>
              </a:pPr>
              <a:r>
                <a:rPr lang="en-US" sz="3200" spc="112">
                  <a:solidFill>
                    <a:srgbClr val="F7F9F8"/>
                  </a:solidFill>
                  <a:latin typeface="Raleway"/>
                </a:rPr>
                <a:t>O</a:t>
              </a:r>
              <a:r>
                <a:rPr lang="en-US" sz="3200" b="0" spc="112">
                  <a:solidFill>
                    <a:srgbClr val="F7F9F8"/>
                  </a:solidFill>
                  <a:latin typeface="Raleway"/>
                </a:rPr>
                <a:t>RIGEN</a:t>
              </a:r>
            </a:p>
          </p:txBody>
        </p:sp>
        <p:sp>
          <p:nvSpPr>
            <p:cNvPr id="4" name="TextBox 4"/>
            <p:cNvSpPr txBox="1"/>
            <p:nvPr/>
          </p:nvSpPr>
          <p:spPr>
            <a:xfrm>
              <a:off x="0" y="19050"/>
              <a:ext cx="10012708" cy="4116917"/>
            </a:xfrm>
            <a:prstGeom prst="rect">
              <a:avLst/>
            </a:prstGeom>
          </p:spPr>
          <p:txBody>
            <a:bodyPr lIns="0" tIns="0" rIns="0" bIns="0" rtlCol="0" anchor="t">
              <a:spAutoFit/>
            </a:bodyPr>
            <a:lstStyle/>
            <a:p>
              <a:pPr algn="l">
                <a:lnSpc>
                  <a:spcPts val="8050"/>
                </a:lnSpc>
              </a:pPr>
              <a:r>
                <a:rPr lang="en-US" sz="7000" b="1">
                  <a:solidFill>
                    <a:srgbClr val="40C6CC"/>
                  </a:solidFill>
                  <a:latin typeface="Raleway"/>
                </a:rPr>
                <a:t>CUADERNOS DE PASADO Y PRESENTE</a:t>
              </a:r>
            </a:p>
          </p:txBody>
        </p:sp>
      </p:grpSp>
      <p:sp>
        <p:nvSpPr>
          <p:cNvPr id="5" name="TextBox 5"/>
          <p:cNvSpPr txBox="1"/>
          <p:nvPr/>
        </p:nvSpPr>
        <p:spPr>
          <a:xfrm>
            <a:off x="8685297" y="874482"/>
            <a:ext cx="8574003" cy="8023030"/>
          </a:xfrm>
          <a:prstGeom prst="rect">
            <a:avLst/>
          </a:prstGeom>
        </p:spPr>
        <p:txBody>
          <a:bodyPr lIns="0" tIns="0" rIns="0" bIns="0" rtlCol="0" anchor="t">
            <a:spAutoFit/>
          </a:bodyPr>
          <a:lstStyle/>
          <a:p>
            <a:pPr marL="0" lvl="0" indent="0" algn="just">
              <a:lnSpc>
                <a:spcPts val="3685"/>
              </a:lnSpc>
            </a:pPr>
            <a:r>
              <a:rPr lang="en-US" sz="2456" spc="122" dirty="0">
                <a:solidFill>
                  <a:srgbClr val="F7F9F8"/>
                </a:solidFill>
                <a:latin typeface="Raleway"/>
              </a:rPr>
              <a:t>Los </a:t>
            </a:r>
            <a:r>
              <a:rPr lang="en-US" sz="2456" spc="122" dirty="0" err="1">
                <a:solidFill>
                  <a:srgbClr val="F7F9F8"/>
                </a:solidFill>
                <a:latin typeface="Raleway"/>
              </a:rPr>
              <a:t>cuadernos</a:t>
            </a:r>
            <a:r>
              <a:rPr lang="en-US" sz="2456" spc="122" dirty="0">
                <a:solidFill>
                  <a:srgbClr val="F7F9F8"/>
                </a:solidFill>
                <a:latin typeface="Raleway"/>
              </a:rPr>
              <a:t> </a:t>
            </a:r>
            <a:r>
              <a:rPr lang="en-US" sz="2456" spc="122" dirty="0" err="1">
                <a:solidFill>
                  <a:srgbClr val="F7F9F8"/>
                </a:solidFill>
                <a:latin typeface="Raleway"/>
              </a:rPr>
              <a:t>Pasado</a:t>
            </a:r>
            <a:r>
              <a:rPr lang="en-US" sz="2456" spc="122" dirty="0">
                <a:solidFill>
                  <a:srgbClr val="F7F9F8"/>
                </a:solidFill>
                <a:latin typeface="Raleway"/>
              </a:rPr>
              <a:t> y </a:t>
            </a:r>
            <a:r>
              <a:rPr lang="en-US" sz="2456" spc="122" dirty="0" err="1">
                <a:solidFill>
                  <a:srgbClr val="F7F9F8"/>
                </a:solidFill>
                <a:latin typeface="Raleway"/>
              </a:rPr>
              <a:t>Presente</a:t>
            </a:r>
            <a:r>
              <a:rPr lang="en-US" sz="2456" spc="122" dirty="0">
                <a:solidFill>
                  <a:srgbClr val="F7F9F8"/>
                </a:solidFill>
                <a:latin typeface="Raleway"/>
              </a:rPr>
              <a:t> se </a:t>
            </a:r>
            <a:r>
              <a:rPr lang="en-US" sz="2456" spc="122" dirty="0" err="1">
                <a:solidFill>
                  <a:srgbClr val="F7F9F8"/>
                </a:solidFill>
                <a:latin typeface="Raleway"/>
              </a:rPr>
              <a:t>editaron</a:t>
            </a:r>
            <a:r>
              <a:rPr lang="en-US" sz="2456" spc="122" dirty="0">
                <a:solidFill>
                  <a:srgbClr val="F7F9F8"/>
                </a:solidFill>
                <a:latin typeface="Raleway"/>
              </a:rPr>
              <a:t> entre 1968 y 1983 </a:t>
            </a:r>
            <a:r>
              <a:rPr lang="en-US" sz="2456" spc="122" dirty="0" err="1">
                <a:solidFill>
                  <a:srgbClr val="F7F9F8"/>
                </a:solidFill>
                <a:latin typeface="Raleway"/>
              </a:rPr>
              <a:t>publicados</a:t>
            </a:r>
            <a:r>
              <a:rPr lang="en-US" sz="2456" spc="122" dirty="0">
                <a:solidFill>
                  <a:srgbClr val="F7F9F8"/>
                </a:solidFill>
                <a:latin typeface="Raleway"/>
              </a:rPr>
              <a:t> </a:t>
            </a:r>
            <a:r>
              <a:rPr lang="en-US" sz="2456" spc="122" dirty="0" err="1">
                <a:solidFill>
                  <a:srgbClr val="F7F9F8"/>
                </a:solidFill>
                <a:latin typeface="Raleway"/>
              </a:rPr>
              <a:t>sucesivamente</a:t>
            </a:r>
            <a:r>
              <a:rPr lang="en-US" sz="2456" spc="122" dirty="0">
                <a:solidFill>
                  <a:srgbClr val="F7F9F8"/>
                </a:solidFill>
                <a:latin typeface="Raleway"/>
              </a:rPr>
              <a:t> </a:t>
            </a:r>
            <a:r>
              <a:rPr lang="en-US" sz="2456" spc="122" dirty="0" err="1">
                <a:solidFill>
                  <a:srgbClr val="F7F9F8"/>
                </a:solidFill>
                <a:latin typeface="Raleway"/>
              </a:rPr>
              <a:t>en</a:t>
            </a:r>
            <a:r>
              <a:rPr lang="en-US" sz="2456" spc="122" dirty="0">
                <a:solidFill>
                  <a:srgbClr val="F7F9F8"/>
                </a:solidFill>
                <a:latin typeface="Raleway"/>
              </a:rPr>
              <a:t> Córdoba, Buenos Aires y, </a:t>
            </a:r>
            <a:r>
              <a:rPr lang="en-US" sz="2456" spc="122" dirty="0" err="1">
                <a:solidFill>
                  <a:srgbClr val="F7F9F8"/>
                </a:solidFill>
                <a:latin typeface="Raleway"/>
              </a:rPr>
              <a:t>por</a:t>
            </a:r>
            <a:r>
              <a:rPr lang="en-US" sz="2456" spc="122" dirty="0">
                <a:solidFill>
                  <a:srgbClr val="F7F9F8"/>
                </a:solidFill>
                <a:latin typeface="Raleway"/>
              </a:rPr>
              <a:t> </a:t>
            </a:r>
            <a:r>
              <a:rPr lang="en-US" sz="2456" spc="122" dirty="0" err="1">
                <a:solidFill>
                  <a:srgbClr val="F7F9F8"/>
                </a:solidFill>
                <a:latin typeface="Raleway"/>
              </a:rPr>
              <a:t>último</a:t>
            </a:r>
            <a:r>
              <a:rPr lang="en-US" sz="2456" spc="122" dirty="0">
                <a:solidFill>
                  <a:srgbClr val="F7F9F8"/>
                </a:solidFill>
                <a:latin typeface="Raleway"/>
              </a:rPr>
              <a:t> </a:t>
            </a:r>
            <a:r>
              <a:rPr lang="en-US" sz="2456" spc="122" dirty="0" err="1">
                <a:solidFill>
                  <a:srgbClr val="F7F9F8"/>
                </a:solidFill>
                <a:latin typeface="Raleway"/>
              </a:rPr>
              <a:t>tras</a:t>
            </a:r>
            <a:r>
              <a:rPr lang="en-US" sz="2456" spc="122" dirty="0">
                <a:solidFill>
                  <a:srgbClr val="F7F9F8"/>
                </a:solidFill>
                <a:latin typeface="Raleway"/>
              </a:rPr>
              <a:t> el </a:t>
            </a:r>
            <a:r>
              <a:rPr lang="en-US" sz="2456" spc="122" dirty="0" err="1">
                <a:solidFill>
                  <a:srgbClr val="F7F9F8"/>
                </a:solidFill>
                <a:latin typeface="Raleway"/>
              </a:rPr>
              <a:t>golpe</a:t>
            </a:r>
            <a:r>
              <a:rPr lang="en-US" sz="2456" spc="122" dirty="0">
                <a:solidFill>
                  <a:srgbClr val="F7F9F8"/>
                </a:solidFill>
                <a:latin typeface="Raleway"/>
              </a:rPr>
              <a:t> de 1976, </a:t>
            </a:r>
            <a:r>
              <a:rPr lang="en-US" sz="2456" spc="122" dirty="0" err="1">
                <a:solidFill>
                  <a:srgbClr val="F7F9F8"/>
                </a:solidFill>
                <a:latin typeface="Raleway"/>
              </a:rPr>
              <a:t>en</a:t>
            </a:r>
            <a:r>
              <a:rPr lang="en-US" sz="2456" spc="122" dirty="0">
                <a:solidFill>
                  <a:srgbClr val="F7F9F8"/>
                </a:solidFill>
                <a:latin typeface="Raleway"/>
              </a:rPr>
              <a:t> México DF. </a:t>
            </a:r>
            <a:r>
              <a:rPr lang="en-US" sz="2456" spc="122" dirty="0" err="1">
                <a:solidFill>
                  <a:srgbClr val="F7F9F8"/>
                </a:solidFill>
                <a:latin typeface="Raleway"/>
              </a:rPr>
              <a:t>Tras</a:t>
            </a:r>
            <a:r>
              <a:rPr lang="en-US" sz="2456" spc="122" dirty="0">
                <a:solidFill>
                  <a:srgbClr val="F7F9F8"/>
                </a:solidFill>
                <a:latin typeface="Raleway"/>
              </a:rPr>
              <a:t> la </a:t>
            </a:r>
            <a:r>
              <a:rPr lang="en-US" sz="2456" spc="122" dirty="0" err="1">
                <a:solidFill>
                  <a:srgbClr val="F7F9F8"/>
                </a:solidFill>
                <a:latin typeface="Raleway"/>
              </a:rPr>
              <a:t>finalización</a:t>
            </a:r>
            <a:r>
              <a:rPr lang="en-US" sz="2456" spc="122" dirty="0">
                <a:solidFill>
                  <a:srgbClr val="F7F9F8"/>
                </a:solidFill>
                <a:latin typeface="Raleway"/>
              </a:rPr>
              <a:t> del </a:t>
            </a:r>
            <a:r>
              <a:rPr lang="en-US" sz="2456" spc="122" dirty="0" err="1">
                <a:solidFill>
                  <a:srgbClr val="F7F9F8"/>
                </a:solidFill>
                <a:latin typeface="Raleway"/>
              </a:rPr>
              <a:t>proyecto</a:t>
            </a:r>
            <a:r>
              <a:rPr lang="en-US" sz="2456" spc="122" dirty="0">
                <a:solidFill>
                  <a:srgbClr val="F7F9F8"/>
                </a:solidFill>
                <a:latin typeface="Raleway"/>
              </a:rPr>
              <a:t> </a:t>
            </a:r>
            <a:r>
              <a:rPr lang="en-US" sz="2456" spc="122" dirty="0" err="1">
                <a:solidFill>
                  <a:srgbClr val="F7F9F8"/>
                </a:solidFill>
                <a:latin typeface="Raleway"/>
              </a:rPr>
              <a:t>los</a:t>
            </a:r>
            <a:r>
              <a:rPr lang="en-US" sz="2456" spc="122" dirty="0">
                <a:solidFill>
                  <a:srgbClr val="F7F9F8"/>
                </a:solidFill>
                <a:latin typeface="Raleway"/>
              </a:rPr>
              <a:t> </a:t>
            </a:r>
            <a:r>
              <a:rPr lang="en-US" sz="2456" spc="122" dirty="0" err="1">
                <a:solidFill>
                  <a:srgbClr val="F7F9F8"/>
                </a:solidFill>
                <a:latin typeface="Raleway"/>
              </a:rPr>
              <a:t>mismos</a:t>
            </a:r>
            <a:r>
              <a:rPr lang="en-US" sz="2456" spc="122" dirty="0">
                <a:solidFill>
                  <a:srgbClr val="F7F9F8"/>
                </a:solidFill>
                <a:latin typeface="Raleway"/>
              </a:rPr>
              <a:t> </a:t>
            </a:r>
            <a:r>
              <a:rPr lang="en-US" sz="2456" spc="122" dirty="0" err="1">
                <a:solidFill>
                  <a:srgbClr val="F7F9F8"/>
                </a:solidFill>
                <a:latin typeface="Raleway"/>
              </a:rPr>
              <a:t>pasaron</a:t>
            </a:r>
            <a:r>
              <a:rPr lang="en-US" sz="2456" spc="122" dirty="0">
                <a:solidFill>
                  <a:srgbClr val="F7F9F8"/>
                </a:solidFill>
                <a:latin typeface="Raleway"/>
              </a:rPr>
              <a:t> al </a:t>
            </a:r>
            <a:r>
              <a:rPr lang="en-US" sz="2456" spc="122" dirty="0" err="1">
                <a:solidFill>
                  <a:srgbClr val="F7F9F8"/>
                </a:solidFill>
                <a:latin typeface="Raleway"/>
              </a:rPr>
              <a:t>fondo</a:t>
            </a:r>
            <a:r>
              <a:rPr lang="en-US" sz="2456" spc="122" dirty="0">
                <a:solidFill>
                  <a:srgbClr val="F7F9F8"/>
                </a:solidFill>
                <a:latin typeface="Raleway"/>
              </a:rPr>
              <a:t> editorial de </a:t>
            </a:r>
            <a:r>
              <a:rPr lang="en-US" sz="2456" spc="122" dirty="0" err="1">
                <a:solidFill>
                  <a:srgbClr val="F7F9F8"/>
                </a:solidFill>
                <a:latin typeface="Raleway"/>
              </a:rPr>
              <a:t>Siglo</a:t>
            </a:r>
            <a:r>
              <a:rPr lang="en-US" sz="2456" spc="122" dirty="0">
                <a:solidFill>
                  <a:srgbClr val="F7F9F8"/>
                </a:solidFill>
                <a:latin typeface="Raleway"/>
              </a:rPr>
              <a:t> XXI </a:t>
            </a:r>
            <a:r>
              <a:rPr lang="en-US" sz="2456" spc="122" dirty="0" err="1">
                <a:solidFill>
                  <a:srgbClr val="F7F9F8"/>
                </a:solidFill>
                <a:latin typeface="Raleway"/>
              </a:rPr>
              <a:t>editores</a:t>
            </a:r>
            <a:r>
              <a:rPr lang="en-US" sz="2456" spc="122" dirty="0">
                <a:solidFill>
                  <a:srgbClr val="F7F9F8"/>
                </a:solidFill>
                <a:latin typeface="Raleway"/>
              </a:rPr>
              <a:t> (que </a:t>
            </a:r>
            <a:r>
              <a:rPr lang="en-US" sz="2456" spc="122" dirty="0" err="1">
                <a:solidFill>
                  <a:srgbClr val="F7F9F8"/>
                </a:solidFill>
                <a:latin typeface="Raleway"/>
              </a:rPr>
              <a:t>en</a:t>
            </a:r>
            <a:r>
              <a:rPr lang="en-US" sz="2456" spc="122" dirty="0">
                <a:solidFill>
                  <a:srgbClr val="F7F9F8"/>
                </a:solidFill>
                <a:latin typeface="Raleway"/>
              </a:rPr>
              <a:t> la </a:t>
            </a:r>
            <a:r>
              <a:rPr lang="en-US" sz="2456" spc="122" dirty="0" err="1">
                <a:solidFill>
                  <a:srgbClr val="F7F9F8"/>
                </a:solidFill>
                <a:latin typeface="Raleway"/>
              </a:rPr>
              <a:t>etapa</a:t>
            </a:r>
            <a:r>
              <a:rPr lang="en-US" sz="2456" spc="122" dirty="0">
                <a:solidFill>
                  <a:srgbClr val="F7F9F8"/>
                </a:solidFill>
                <a:latin typeface="Raleway"/>
              </a:rPr>
              <a:t> </a:t>
            </a:r>
            <a:r>
              <a:rPr lang="en-US" sz="2456" spc="122" dirty="0" err="1">
                <a:solidFill>
                  <a:srgbClr val="F7F9F8"/>
                </a:solidFill>
                <a:latin typeface="Raleway"/>
              </a:rPr>
              <a:t>mexicana</a:t>
            </a:r>
            <a:r>
              <a:rPr lang="en-US" sz="2456" spc="122" dirty="0">
                <a:solidFill>
                  <a:srgbClr val="F7F9F8"/>
                </a:solidFill>
                <a:latin typeface="Raleway"/>
              </a:rPr>
              <a:t> </a:t>
            </a:r>
            <a:r>
              <a:rPr lang="en-US" sz="2456" spc="122" dirty="0" err="1">
                <a:solidFill>
                  <a:srgbClr val="F7F9F8"/>
                </a:solidFill>
                <a:latin typeface="Raleway"/>
              </a:rPr>
              <a:t>eran</a:t>
            </a:r>
            <a:r>
              <a:rPr lang="en-US" sz="2456" spc="122" dirty="0">
                <a:solidFill>
                  <a:srgbClr val="F7F9F8"/>
                </a:solidFill>
                <a:latin typeface="Raleway"/>
              </a:rPr>
              <a:t> </a:t>
            </a:r>
            <a:r>
              <a:rPr lang="en-US" sz="2456" spc="122" dirty="0" err="1">
                <a:solidFill>
                  <a:srgbClr val="F7F9F8"/>
                </a:solidFill>
                <a:latin typeface="Raleway"/>
              </a:rPr>
              <a:t>los</a:t>
            </a:r>
            <a:r>
              <a:rPr lang="en-US" sz="2456" spc="122" dirty="0">
                <a:solidFill>
                  <a:srgbClr val="F7F9F8"/>
                </a:solidFill>
                <a:latin typeface="Raleway"/>
              </a:rPr>
              <a:t> </a:t>
            </a:r>
            <a:r>
              <a:rPr lang="en-US" sz="2456" spc="122" dirty="0" err="1">
                <a:solidFill>
                  <a:srgbClr val="F7F9F8"/>
                </a:solidFill>
                <a:latin typeface="Raleway"/>
              </a:rPr>
              <a:t>distribuidores</a:t>
            </a:r>
            <a:r>
              <a:rPr lang="en-US" sz="2456" spc="122" dirty="0">
                <a:solidFill>
                  <a:srgbClr val="F7F9F8"/>
                </a:solidFill>
                <a:latin typeface="Raleway"/>
              </a:rPr>
              <a:t> de </a:t>
            </a:r>
            <a:r>
              <a:rPr lang="en-US" sz="2456" spc="122" dirty="0" err="1">
                <a:solidFill>
                  <a:srgbClr val="F7F9F8"/>
                </a:solidFill>
                <a:latin typeface="Raleway"/>
              </a:rPr>
              <a:t>los</a:t>
            </a:r>
            <a:r>
              <a:rPr lang="en-US" sz="2456" spc="122" dirty="0">
                <a:solidFill>
                  <a:srgbClr val="F7F9F8"/>
                </a:solidFill>
                <a:latin typeface="Raleway"/>
              </a:rPr>
              <a:t> </a:t>
            </a:r>
            <a:r>
              <a:rPr lang="en-US" sz="2456" spc="122" dirty="0" err="1">
                <a:solidFill>
                  <a:srgbClr val="F7F9F8"/>
                </a:solidFill>
                <a:latin typeface="Raleway"/>
              </a:rPr>
              <a:t>mismos</a:t>
            </a:r>
            <a:r>
              <a:rPr lang="en-US" sz="2456" spc="122" dirty="0">
                <a:solidFill>
                  <a:srgbClr val="F7F9F8"/>
                </a:solidFill>
                <a:latin typeface="Raleway"/>
              </a:rPr>
              <a:t>) </a:t>
            </a:r>
            <a:r>
              <a:rPr lang="en-US" sz="2456" spc="122" dirty="0" err="1">
                <a:solidFill>
                  <a:srgbClr val="F7F9F8"/>
                </a:solidFill>
                <a:latin typeface="Raleway"/>
              </a:rPr>
              <a:t>muchos</a:t>
            </a:r>
            <a:r>
              <a:rPr lang="en-US" sz="2456" spc="122" dirty="0">
                <a:solidFill>
                  <a:srgbClr val="F7F9F8"/>
                </a:solidFill>
                <a:latin typeface="Raleway"/>
              </a:rPr>
              <a:t> de </a:t>
            </a:r>
            <a:r>
              <a:rPr lang="en-US" sz="2456" spc="122" dirty="0" err="1">
                <a:solidFill>
                  <a:srgbClr val="F7F9F8"/>
                </a:solidFill>
                <a:latin typeface="Raleway"/>
              </a:rPr>
              <a:t>los</a:t>
            </a:r>
            <a:r>
              <a:rPr lang="en-US" sz="2456" spc="122" dirty="0">
                <a:solidFill>
                  <a:srgbClr val="F7F9F8"/>
                </a:solidFill>
                <a:latin typeface="Raleway"/>
              </a:rPr>
              <a:t> </a:t>
            </a:r>
            <a:r>
              <a:rPr lang="en-US" sz="2456" spc="122" dirty="0" err="1">
                <a:solidFill>
                  <a:srgbClr val="F7F9F8"/>
                </a:solidFill>
                <a:latin typeface="Raleway"/>
              </a:rPr>
              <a:t>cuales</a:t>
            </a:r>
            <a:r>
              <a:rPr lang="en-US" sz="2456" spc="122" dirty="0">
                <a:solidFill>
                  <a:srgbClr val="F7F9F8"/>
                </a:solidFill>
                <a:latin typeface="Raleway"/>
              </a:rPr>
              <a:t> </a:t>
            </a:r>
            <a:r>
              <a:rPr lang="en-US" sz="2456" spc="122" dirty="0" err="1">
                <a:solidFill>
                  <a:srgbClr val="F7F9F8"/>
                </a:solidFill>
                <a:latin typeface="Raleway"/>
              </a:rPr>
              <a:t>aún</a:t>
            </a:r>
            <a:r>
              <a:rPr lang="en-US" sz="2456" spc="122" dirty="0">
                <a:solidFill>
                  <a:srgbClr val="F7F9F8"/>
                </a:solidFill>
                <a:latin typeface="Raleway"/>
              </a:rPr>
              <a:t> hoy se </a:t>
            </a:r>
            <a:r>
              <a:rPr lang="en-US" sz="2456" spc="122" dirty="0" err="1">
                <a:solidFill>
                  <a:srgbClr val="F7F9F8"/>
                </a:solidFill>
                <a:latin typeface="Raleway"/>
              </a:rPr>
              <a:t>editan</a:t>
            </a:r>
            <a:r>
              <a:rPr lang="en-US" sz="2456" spc="122" dirty="0">
                <a:solidFill>
                  <a:srgbClr val="F7F9F8"/>
                </a:solidFill>
                <a:latin typeface="Raleway"/>
              </a:rPr>
              <a:t> </a:t>
            </a:r>
            <a:r>
              <a:rPr lang="en-US" sz="2456" spc="122" dirty="0" err="1">
                <a:solidFill>
                  <a:srgbClr val="F7F9F8"/>
                </a:solidFill>
                <a:latin typeface="Raleway"/>
              </a:rPr>
              <a:t>dentro</a:t>
            </a:r>
            <a:r>
              <a:rPr lang="en-US" sz="2456" spc="122" dirty="0">
                <a:solidFill>
                  <a:srgbClr val="F7F9F8"/>
                </a:solidFill>
                <a:latin typeface="Raleway"/>
              </a:rPr>
              <a:t> de la </a:t>
            </a:r>
            <a:r>
              <a:rPr lang="en-US" sz="2456" spc="122" dirty="0" err="1">
                <a:solidFill>
                  <a:srgbClr val="F7F9F8"/>
                </a:solidFill>
                <a:latin typeface="Raleway"/>
              </a:rPr>
              <a:t>colección</a:t>
            </a:r>
            <a:r>
              <a:rPr lang="en-US" sz="2456" spc="122" dirty="0">
                <a:solidFill>
                  <a:srgbClr val="F7F9F8"/>
                </a:solidFill>
                <a:latin typeface="Raleway"/>
              </a:rPr>
              <a:t> “</a:t>
            </a:r>
            <a:r>
              <a:rPr lang="en-US" sz="2456" spc="122" dirty="0" err="1">
                <a:solidFill>
                  <a:srgbClr val="F7F9F8"/>
                </a:solidFill>
                <a:latin typeface="Raleway"/>
              </a:rPr>
              <a:t>Biblioteca</a:t>
            </a:r>
            <a:r>
              <a:rPr lang="en-US" sz="2456" spc="122" dirty="0">
                <a:solidFill>
                  <a:srgbClr val="F7F9F8"/>
                </a:solidFill>
                <a:latin typeface="Raleway"/>
              </a:rPr>
              <a:t> del </a:t>
            </a:r>
            <a:r>
              <a:rPr lang="en-US" sz="2456" spc="122" dirty="0" err="1">
                <a:solidFill>
                  <a:srgbClr val="F7F9F8"/>
                </a:solidFill>
                <a:latin typeface="Raleway"/>
              </a:rPr>
              <a:t>pensamiento</a:t>
            </a:r>
            <a:r>
              <a:rPr lang="en-US" sz="2456" spc="122" dirty="0">
                <a:solidFill>
                  <a:srgbClr val="F7F9F8"/>
                </a:solidFill>
                <a:latin typeface="Raleway"/>
              </a:rPr>
              <a:t> </a:t>
            </a:r>
            <a:r>
              <a:rPr lang="en-US" sz="2456" spc="122" dirty="0" err="1">
                <a:solidFill>
                  <a:srgbClr val="F7F9F8"/>
                </a:solidFill>
                <a:latin typeface="Raleway"/>
              </a:rPr>
              <a:t>socialista</a:t>
            </a:r>
            <a:r>
              <a:rPr lang="en-US" sz="2456" spc="122" dirty="0">
                <a:solidFill>
                  <a:srgbClr val="F7F9F8"/>
                </a:solidFill>
                <a:latin typeface="Raleway"/>
              </a:rPr>
              <a:t>”. 	Se </a:t>
            </a:r>
            <a:r>
              <a:rPr lang="en-US" sz="2456" spc="122" dirty="0" err="1">
                <a:solidFill>
                  <a:srgbClr val="F7F9F8"/>
                </a:solidFill>
                <a:latin typeface="Raleway"/>
              </a:rPr>
              <a:t>editaron</a:t>
            </a:r>
            <a:r>
              <a:rPr lang="en-US" sz="2456" spc="122" dirty="0">
                <a:solidFill>
                  <a:srgbClr val="F7F9F8"/>
                </a:solidFill>
                <a:latin typeface="Raleway"/>
              </a:rPr>
              <a:t> </a:t>
            </a:r>
            <a:r>
              <a:rPr lang="en-US" sz="2456" spc="122" dirty="0" err="1">
                <a:solidFill>
                  <a:srgbClr val="F7F9F8"/>
                </a:solidFill>
                <a:latin typeface="Raleway"/>
              </a:rPr>
              <a:t>noventa</a:t>
            </a:r>
            <a:r>
              <a:rPr lang="en-US" sz="2456" spc="122" dirty="0">
                <a:solidFill>
                  <a:srgbClr val="F7F9F8"/>
                </a:solidFill>
                <a:latin typeface="Raleway"/>
              </a:rPr>
              <a:t> y </a:t>
            </a:r>
            <a:r>
              <a:rPr lang="en-US" sz="2456" spc="122" dirty="0" err="1">
                <a:solidFill>
                  <a:srgbClr val="F7F9F8"/>
                </a:solidFill>
                <a:latin typeface="Raleway"/>
              </a:rPr>
              <a:t>siete</a:t>
            </a:r>
            <a:r>
              <a:rPr lang="en-US" sz="2456" spc="122" dirty="0">
                <a:solidFill>
                  <a:srgbClr val="F7F9F8"/>
                </a:solidFill>
                <a:latin typeface="Raleway"/>
              </a:rPr>
              <a:t> </a:t>
            </a:r>
            <a:r>
              <a:rPr lang="en-US" sz="2456" spc="122" dirty="0" err="1">
                <a:solidFill>
                  <a:srgbClr val="F7F9F8"/>
                </a:solidFill>
                <a:latin typeface="Raleway"/>
              </a:rPr>
              <a:t>cuadernos</a:t>
            </a:r>
            <a:r>
              <a:rPr lang="en-US" sz="2456" spc="122" dirty="0">
                <a:solidFill>
                  <a:srgbClr val="F7F9F8"/>
                </a:solidFill>
                <a:latin typeface="Raleway"/>
              </a:rPr>
              <a:t> </a:t>
            </a:r>
            <a:r>
              <a:rPr lang="en-US" sz="2456" spc="122" dirty="0" err="1">
                <a:solidFill>
                  <a:srgbClr val="F7F9F8"/>
                </a:solidFill>
                <a:latin typeface="Raleway"/>
              </a:rPr>
              <a:t>bajo</a:t>
            </a:r>
            <a:r>
              <a:rPr lang="en-US" sz="2456" spc="122" dirty="0">
                <a:solidFill>
                  <a:srgbClr val="F7F9F8"/>
                </a:solidFill>
                <a:latin typeface="Raleway"/>
              </a:rPr>
              <a:t> la </a:t>
            </a:r>
            <a:r>
              <a:rPr lang="en-US" sz="2456" spc="122" dirty="0" err="1">
                <a:solidFill>
                  <a:srgbClr val="F7F9F8"/>
                </a:solidFill>
                <a:latin typeface="Raleway"/>
              </a:rPr>
              <a:t>dirección</a:t>
            </a:r>
            <a:r>
              <a:rPr lang="en-US" sz="2456" spc="122" dirty="0">
                <a:solidFill>
                  <a:srgbClr val="F7F9F8"/>
                </a:solidFill>
                <a:latin typeface="Raleway"/>
              </a:rPr>
              <a:t> de José </a:t>
            </a:r>
            <a:r>
              <a:rPr lang="en-US" sz="2456" spc="122" dirty="0" err="1">
                <a:solidFill>
                  <a:srgbClr val="F7F9F8"/>
                </a:solidFill>
                <a:latin typeface="Raleway"/>
              </a:rPr>
              <a:t>María</a:t>
            </a:r>
            <a:r>
              <a:rPr lang="en-US" sz="2456" spc="122" dirty="0">
                <a:solidFill>
                  <a:srgbClr val="F7F9F8"/>
                </a:solidFill>
                <a:latin typeface="Raleway"/>
              </a:rPr>
              <a:t> </a:t>
            </a:r>
            <a:r>
              <a:rPr lang="en-US" sz="2456" spc="122" dirty="0" err="1">
                <a:solidFill>
                  <a:srgbClr val="F7F9F8"/>
                </a:solidFill>
                <a:latin typeface="Raleway"/>
              </a:rPr>
              <a:t>Aricó</a:t>
            </a:r>
            <a:r>
              <a:rPr lang="en-US" sz="2456" spc="122" dirty="0">
                <a:solidFill>
                  <a:srgbClr val="F7F9F8"/>
                </a:solidFill>
                <a:latin typeface="Raleway"/>
              </a:rPr>
              <a:t>. Los </a:t>
            </a:r>
            <a:r>
              <a:rPr lang="en-US" sz="2456" spc="122" dirty="0" err="1">
                <a:solidFill>
                  <a:srgbClr val="F7F9F8"/>
                </a:solidFill>
                <a:latin typeface="Raleway"/>
              </a:rPr>
              <a:t>mismo</a:t>
            </a:r>
            <a:r>
              <a:rPr lang="en-US" sz="2456" spc="122" dirty="0">
                <a:solidFill>
                  <a:srgbClr val="F7F9F8"/>
                </a:solidFill>
                <a:latin typeface="Raleway"/>
              </a:rPr>
              <a:t> </a:t>
            </a:r>
            <a:r>
              <a:rPr lang="en-US" sz="2456" spc="122" dirty="0" err="1">
                <a:solidFill>
                  <a:srgbClr val="F7F9F8"/>
                </a:solidFill>
                <a:latin typeface="Raleway"/>
              </a:rPr>
              <a:t>incluían</a:t>
            </a:r>
            <a:r>
              <a:rPr lang="en-US" sz="2456" spc="122" dirty="0">
                <a:solidFill>
                  <a:srgbClr val="F7F9F8"/>
                </a:solidFill>
                <a:latin typeface="Raleway"/>
              </a:rPr>
              <a:t> </a:t>
            </a:r>
            <a:r>
              <a:rPr lang="en-US" sz="2456" spc="122" dirty="0" err="1">
                <a:solidFill>
                  <a:srgbClr val="F7F9F8"/>
                </a:solidFill>
                <a:latin typeface="Raleway"/>
              </a:rPr>
              <a:t>en</a:t>
            </a:r>
            <a:r>
              <a:rPr lang="en-US" sz="2456" spc="122" dirty="0">
                <a:solidFill>
                  <a:srgbClr val="F7F9F8"/>
                </a:solidFill>
                <a:latin typeface="Raleway"/>
              </a:rPr>
              <a:t> </a:t>
            </a:r>
            <a:r>
              <a:rPr lang="en-US" sz="2456" spc="122" dirty="0" err="1">
                <a:solidFill>
                  <a:srgbClr val="F7F9F8"/>
                </a:solidFill>
                <a:latin typeface="Raleway"/>
              </a:rPr>
              <a:t>su</a:t>
            </a:r>
            <a:r>
              <a:rPr lang="en-US" sz="2456" spc="122" dirty="0">
                <a:solidFill>
                  <a:srgbClr val="F7F9F8"/>
                </a:solidFill>
                <a:latin typeface="Raleway"/>
              </a:rPr>
              <a:t> </a:t>
            </a:r>
            <a:r>
              <a:rPr lang="en-US" sz="2456" spc="122" dirty="0" err="1">
                <a:solidFill>
                  <a:srgbClr val="F7F9F8"/>
                </a:solidFill>
                <a:latin typeface="Raleway"/>
              </a:rPr>
              <a:t>mayoría</a:t>
            </a:r>
            <a:r>
              <a:rPr lang="en-US" sz="2456" spc="122" dirty="0">
                <a:solidFill>
                  <a:srgbClr val="F7F9F8"/>
                </a:solidFill>
                <a:latin typeface="Raleway"/>
              </a:rPr>
              <a:t> </a:t>
            </a:r>
            <a:r>
              <a:rPr lang="en-US" sz="2456" spc="122" dirty="0" err="1">
                <a:solidFill>
                  <a:srgbClr val="F7F9F8"/>
                </a:solidFill>
                <a:latin typeface="Raleway"/>
              </a:rPr>
              <a:t>introducciones</a:t>
            </a:r>
            <a:r>
              <a:rPr lang="en-US" sz="2456" spc="122" dirty="0">
                <a:solidFill>
                  <a:srgbClr val="F7F9F8"/>
                </a:solidFill>
                <a:latin typeface="Raleway"/>
              </a:rPr>
              <a:t> </a:t>
            </a:r>
            <a:r>
              <a:rPr lang="en-US" sz="2456" spc="122" dirty="0" err="1">
                <a:solidFill>
                  <a:srgbClr val="F7F9F8"/>
                </a:solidFill>
                <a:latin typeface="Raleway"/>
              </a:rPr>
              <a:t>firmadas</a:t>
            </a:r>
            <a:r>
              <a:rPr lang="en-US" sz="2456" spc="122" dirty="0">
                <a:solidFill>
                  <a:srgbClr val="F7F9F8"/>
                </a:solidFill>
                <a:latin typeface="Raleway"/>
              </a:rPr>
              <a:t> </a:t>
            </a:r>
            <a:r>
              <a:rPr lang="en-US" sz="2456" spc="122" dirty="0" err="1">
                <a:solidFill>
                  <a:srgbClr val="F7F9F8"/>
                </a:solidFill>
                <a:latin typeface="Raleway"/>
              </a:rPr>
              <a:t>por</a:t>
            </a:r>
            <a:r>
              <a:rPr lang="en-US" sz="2456" spc="122" dirty="0">
                <a:solidFill>
                  <a:srgbClr val="F7F9F8"/>
                </a:solidFill>
                <a:latin typeface="Raleway"/>
              </a:rPr>
              <a:t> el </a:t>
            </a:r>
            <a:r>
              <a:rPr lang="en-US" sz="2456" spc="122" dirty="0" err="1">
                <a:solidFill>
                  <a:srgbClr val="F7F9F8"/>
                </a:solidFill>
                <a:latin typeface="Raleway"/>
              </a:rPr>
              <a:t>colectivo</a:t>
            </a:r>
            <a:r>
              <a:rPr lang="en-US" sz="2456" spc="122" dirty="0">
                <a:solidFill>
                  <a:srgbClr val="F7F9F8"/>
                </a:solidFill>
                <a:latin typeface="Raleway"/>
              </a:rPr>
              <a:t> </a:t>
            </a:r>
            <a:r>
              <a:rPr lang="en-US" sz="2456" spc="122" dirty="0" err="1">
                <a:solidFill>
                  <a:srgbClr val="F7F9F8"/>
                </a:solidFill>
                <a:latin typeface="Raleway"/>
              </a:rPr>
              <a:t>Pasado</a:t>
            </a:r>
            <a:r>
              <a:rPr lang="en-US" sz="2456" spc="122" dirty="0">
                <a:solidFill>
                  <a:srgbClr val="F7F9F8"/>
                </a:solidFill>
                <a:latin typeface="Raleway"/>
              </a:rPr>
              <a:t> y </a:t>
            </a:r>
            <a:r>
              <a:rPr lang="en-US" sz="2456" spc="122" dirty="0" err="1">
                <a:solidFill>
                  <a:srgbClr val="F7F9F8"/>
                </a:solidFill>
                <a:latin typeface="Raleway"/>
              </a:rPr>
              <a:t>Presente</a:t>
            </a:r>
            <a:r>
              <a:rPr lang="en-US" sz="2456" spc="122" dirty="0">
                <a:solidFill>
                  <a:srgbClr val="F7F9F8"/>
                </a:solidFill>
                <a:latin typeface="Raleway"/>
              </a:rPr>
              <a:t> </a:t>
            </a:r>
            <a:r>
              <a:rPr lang="en-US" sz="2456" spc="122" dirty="0" err="1">
                <a:solidFill>
                  <a:srgbClr val="F7F9F8"/>
                </a:solidFill>
                <a:latin typeface="Raleway"/>
              </a:rPr>
              <a:t>aunque</a:t>
            </a:r>
            <a:r>
              <a:rPr lang="en-US" sz="2456" spc="122" dirty="0">
                <a:solidFill>
                  <a:srgbClr val="F7F9F8"/>
                </a:solidFill>
                <a:latin typeface="Raleway"/>
              </a:rPr>
              <a:t> </a:t>
            </a:r>
            <a:r>
              <a:rPr lang="en-US" sz="2456" spc="122" dirty="0" err="1">
                <a:solidFill>
                  <a:srgbClr val="F7F9F8"/>
                </a:solidFill>
                <a:latin typeface="Raleway"/>
              </a:rPr>
              <a:t>todos</a:t>
            </a:r>
            <a:r>
              <a:rPr lang="en-US" sz="2456" spc="122" dirty="0">
                <a:solidFill>
                  <a:srgbClr val="F7F9F8"/>
                </a:solidFill>
                <a:latin typeface="Raleway"/>
              </a:rPr>
              <a:t> </a:t>
            </a:r>
            <a:r>
              <a:rPr lang="en-US" sz="2456" spc="122" dirty="0" err="1">
                <a:solidFill>
                  <a:srgbClr val="F7F9F8"/>
                </a:solidFill>
                <a:latin typeface="Raleway"/>
              </a:rPr>
              <a:t>los</a:t>
            </a:r>
            <a:r>
              <a:rPr lang="en-US" sz="2456" spc="122" dirty="0">
                <a:solidFill>
                  <a:srgbClr val="F7F9F8"/>
                </a:solidFill>
                <a:latin typeface="Raleway"/>
              </a:rPr>
              <a:t> </a:t>
            </a:r>
            <a:r>
              <a:rPr lang="en-US" sz="2456" spc="122" dirty="0" err="1">
                <a:solidFill>
                  <a:srgbClr val="F7F9F8"/>
                </a:solidFill>
                <a:latin typeface="Raleway"/>
              </a:rPr>
              <a:t>estudios</a:t>
            </a:r>
            <a:r>
              <a:rPr lang="en-US" sz="2456" spc="122" dirty="0">
                <a:solidFill>
                  <a:srgbClr val="F7F9F8"/>
                </a:solidFill>
                <a:latin typeface="Raleway"/>
              </a:rPr>
              <a:t> </a:t>
            </a:r>
            <a:r>
              <a:rPr lang="en-US" sz="2456" spc="122" dirty="0" err="1">
                <a:solidFill>
                  <a:srgbClr val="F7F9F8"/>
                </a:solidFill>
                <a:latin typeface="Raleway"/>
              </a:rPr>
              <a:t>tienden</a:t>
            </a:r>
            <a:r>
              <a:rPr lang="en-US" sz="2456" spc="122" dirty="0">
                <a:solidFill>
                  <a:srgbClr val="F7F9F8"/>
                </a:solidFill>
                <a:latin typeface="Raleway"/>
              </a:rPr>
              <a:t> a </a:t>
            </a:r>
            <a:r>
              <a:rPr lang="en-US" sz="2456" spc="122" dirty="0" err="1">
                <a:solidFill>
                  <a:srgbClr val="F7F9F8"/>
                </a:solidFill>
                <a:latin typeface="Raleway"/>
              </a:rPr>
              <a:t>considerar</a:t>
            </a:r>
            <a:r>
              <a:rPr lang="en-US" sz="2456" spc="122" dirty="0">
                <a:solidFill>
                  <a:srgbClr val="F7F9F8"/>
                </a:solidFill>
                <a:latin typeface="Raleway"/>
              </a:rPr>
              <a:t> que las </a:t>
            </a:r>
            <a:r>
              <a:rPr lang="en-US" sz="2456" spc="122" dirty="0" err="1">
                <a:solidFill>
                  <a:srgbClr val="F7F9F8"/>
                </a:solidFill>
                <a:latin typeface="Raleway"/>
              </a:rPr>
              <a:t>mismas</a:t>
            </a:r>
            <a:r>
              <a:rPr lang="en-US" sz="2456" spc="122" dirty="0">
                <a:solidFill>
                  <a:srgbClr val="F7F9F8"/>
                </a:solidFill>
                <a:latin typeface="Raleway"/>
              </a:rPr>
              <a:t> </a:t>
            </a:r>
            <a:r>
              <a:rPr lang="en-US" sz="2456" spc="122" dirty="0" err="1">
                <a:solidFill>
                  <a:srgbClr val="F7F9F8"/>
                </a:solidFill>
                <a:latin typeface="Raleway"/>
              </a:rPr>
              <a:t>fueron</a:t>
            </a:r>
            <a:r>
              <a:rPr lang="en-US" sz="2456" spc="122" dirty="0">
                <a:solidFill>
                  <a:srgbClr val="F7F9F8"/>
                </a:solidFill>
                <a:latin typeface="Raleway"/>
              </a:rPr>
              <a:t> </a:t>
            </a:r>
            <a:r>
              <a:rPr lang="en-US" sz="2456" spc="122" dirty="0" err="1">
                <a:solidFill>
                  <a:srgbClr val="F7F9F8"/>
                </a:solidFill>
                <a:latin typeface="Raleway"/>
              </a:rPr>
              <a:t>obras</a:t>
            </a:r>
            <a:r>
              <a:rPr lang="en-US" sz="2456" spc="122" dirty="0">
                <a:solidFill>
                  <a:srgbClr val="F7F9F8"/>
                </a:solidFill>
                <a:latin typeface="Raleway"/>
              </a:rPr>
              <a:t> de </a:t>
            </a:r>
            <a:r>
              <a:rPr lang="en-US" sz="2456" spc="122" dirty="0" err="1">
                <a:solidFill>
                  <a:srgbClr val="F7F9F8"/>
                </a:solidFill>
                <a:latin typeface="Raleway"/>
              </a:rPr>
              <a:t>Aricó</a:t>
            </a:r>
            <a:r>
              <a:rPr lang="en-US" sz="2456" spc="122" dirty="0">
                <a:solidFill>
                  <a:srgbClr val="F7F9F8"/>
                </a:solidFill>
                <a:latin typeface="Raleway"/>
              </a:rPr>
              <a:t>. Lo </a:t>
            </a:r>
            <a:r>
              <a:rPr lang="en-US" sz="2456" spc="122" dirty="0" err="1">
                <a:solidFill>
                  <a:srgbClr val="F7F9F8"/>
                </a:solidFill>
                <a:latin typeface="Raleway"/>
              </a:rPr>
              <a:t>mismo</a:t>
            </a:r>
            <a:r>
              <a:rPr lang="en-US" sz="2456" spc="122" dirty="0">
                <a:solidFill>
                  <a:srgbClr val="F7F9F8"/>
                </a:solidFill>
                <a:latin typeface="Raleway"/>
              </a:rPr>
              <a:t> con la </a:t>
            </a:r>
            <a:r>
              <a:rPr lang="en-US" sz="2456" spc="122" dirty="0" err="1">
                <a:solidFill>
                  <a:srgbClr val="F7F9F8"/>
                </a:solidFill>
                <a:latin typeface="Raleway"/>
              </a:rPr>
              <a:t>curaduría</a:t>
            </a:r>
            <a:r>
              <a:rPr lang="en-US" sz="2456" spc="122" dirty="0">
                <a:solidFill>
                  <a:srgbClr val="F7F9F8"/>
                </a:solidFill>
                <a:latin typeface="Raleway"/>
              </a:rPr>
              <a:t>, </a:t>
            </a:r>
            <a:r>
              <a:rPr lang="en-US" sz="2456" spc="122" dirty="0" err="1">
                <a:solidFill>
                  <a:srgbClr val="F7F9F8"/>
                </a:solidFill>
                <a:latin typeface="Raleway"/>
              </a:rPr>
              <a:t>selección</a:t>
            </a:r>
            <a:r>
              <a:rPr lang="en-US" sz="2456" spc="122" dirty="0">
                <a:solidFill>
                  <a:srgbClr val="F7F9F8"/>
                </a:solidFill>
                <a:latin typeface="Raleway"/>
              </a:rPr>
              <a:t> y </a:t>
            </a:r>
            <a:r>
              <a:rPr lang="en-US" sz="2456" spc="122" dirty="0" err="1">
                <a:solidFill>
                  <a:srgbClr val="F7F9F8"/>
                </a:solidFill>
                <a:latin typeface="Raleway"/>
              </a:rPr>
              <a:t>preparación</a:t>
            </a:r>
            <a:r>
              <a:rPr lang="en-US" sz="2456" spc="122" dirty="0">
                <a:solidFill>
                  <a:srgbClr val="F7F9F8"/>
                </a:solidFill>
                <a:latin typeface="Raleway"/>
              </a:rPr>
              <a:t> de </a:t>
            </a:r>
            <a:r>
              <a:rPr lang="en-US" sz="2456" spc="122" dirty="0" err="1">
                <a:solidFill>
                  <a:srgbClr val="F7F9F8"/>
                </a:solidFill>
                <a:latin typeface="Raleway"/>
              </a:rPr>
              <a:t>cada</a:t>
            </a:r>
            <a:r>
              <a:rPr lang="en-US" sz="2456" spc="122" dirty="0">
                <a:solidFill>
                  <a:srgbClr val="F7F9F8"/>
                </a:solidFill>
                <a:latin typeface="Raleway"/>
              </a:rPr>
              <a:t> </a:t>
            </a:r>
            <a:r>
              <a:rPr lang="en-US" sz="2456" spc="122" dirty="0" err="1">
                <a:solidFill>
                  <a:srgbClr val="F7F9F8"/>
                </a:solidFill>
                <a:latin typeface="Raleway"/>
              </a:rPr>
              <a:t>uno</a:t>
            </a:r>
            <a:r>
              <a:rPr lang="en-US" sz="2456" spc="122" dirty="0">
                <a:solidFill>
                  <a:srgbClr val="F7F9F8"/>
                </a:solidFill>
                <a:latin typeface="Raleway"/>
              </a:rPr>
              <a:t> de </a:t>
            </a:r>
            <a:r>
              <a:rPr lang="en-US" sz="2456" spc="122" dirty="0" err="1">
                <a:solidFill>
                  <a:srgbClr val="F7F9F8"/>
                </a:solidFill>
                <a:latin typeface="Raleway"/>
              </a:rPr>
              <a:t>los</a:t>
            </a:r>
            <a:r>
              <a:rPr lang="en-US" sz="2456" spc="122" dirty="0">
                <a:solidFill>
                  <a:srgbClr val="F7F9F8"/>
                </a:solidFill>
                <a:latin typeface="Raleway"/>
              </a:rPr>
              <a:t> </a:t>
            </a:r>
            <a:r>
              <a:rPr lang="en-US" sz="2456" spc="122" dirty="0" err="1">
                <a:solidFill>
                  <a:srgbClr val="F7F9F8"/>
                </a:solidFill>
                <a:latin typeface="Raleway"/>
              </a:rPr>
              <a:t>cuadernos</a:t>
            </a:r>
            <a:r>
              <a:rPr lang="en-US" sz="2456" spc="122" dirty="0">
                <a:solidFill>
                  <a:srgbClr val="F7F9F8"/>
                </a:solidFill>
                <a:latin typeface="Raleway"/>
              </a:rPr>
              <a:t> que </a:t>
            </a:r>
            <a:r>
              <a:rPr lang="en-US" sz="2456" spc="122" dirty="0" err="1">
                <a:solidFill>
                  <a:srgbClr val="F7F9F8"/>
                </a:solidFill>
                <a:latin typeface="Raleway"/>
              </a:rPr>
              <a:t>en</a:t>
            </a:r>
            <a:r>
              <a:rPr lang="en-US" sz="2456" spc="122" dirty="0">
                <a:solidFill>
                  <a:srgbClr val="F7F9F8"/>
                </a:solidFill>
                <a:latin typeface="Raleway"/>
              </a:rPr>
              <a:t> </a:t>
            </a:r>
            <a:r>
              <a:rPr lang="en-US" sz="2456" spc="122" dirty="0" err="1">
                <a:solidFill>
                  <a:srgbClr val="F7F9F8"/>
                </a:solidFill>
                <a:latin typeface="Raleway"/>
              </a:rPr>
              <a:t>su</a:t>
            </a:r>
            <a:r>
              <a:rPr lang="en-US" sz="2456" spc="122" dirty="0">
                <a:solidFill>
                  <a:srgbClr val="F7F9F8"/>
                </a:solidFill>
                <a:latin typeface="Raleway"/>
              </a:rPr>
              <a:t> </a:t>
            </a:r>
            <a:r>
              <a:rPr lang="en-US" sz="2456" spc="122" dirty="0" err="1">
                <a:solidFill>
                  <a:srgbClr val="F7F9F8"/>
                </a:solidFill>
                <a:latin typeface="Raleway"/>
              </a:rPr>
              <a:t>mayoría</a:t>
            </a:r>
            <a:r>
              <a:rPr lang="en-US" sz="2456" spc="122" dirty="0">
                <a:solidFill>
                  <a:srgbClr val="F7F9F8"/>
                </a:solidFill>
                <a:latin typeface="Raleway"/>
              </a:rPr>
              <a:t> era </a:t>
            </a:r>
            <a:r>
              <a:rPr lang="en-US" sz="2456" spc="122" dirty="0" err="1">
                <a:solidFill>
                  <a:srgbClr val="F7F9F8"/>
                </a:solidFill>
                <a:latin typeface="Raleway"/>
              </a:rPr>
              <a:t>una</a:t>
            </a:r>
            <a:r>
              <a:rPr lang="en-US" sz="2456" spc="122" dirty="0">
                <a:solidFill>
                  <a:srgbClr val="F7F9F8"/>
                </a:solidFill>
                <a:latin typeface="Raleway"/>
              </a:rPr>
              <a:t> </a:t>
            </a:r>
            <a:r>
              <a:rPr lang="en-US" sz="2456" spc="122" dirty="0" err="1">
                <a:solidFill>
                  <a:srgbClr val="F7F9F8"/>
                </a:solidFill>
                <a:latin typeface="Raleway"/>
              </a:rPr>
              <a:t>reunión</a:t>
            </a:r>
            <a:r>
              <a:rPr lang="en-US" sz="2456" spc="122" dirty="0">
                <a:solidFill>
                  <a:srgbClr val="F7F9F8"/>
                </a:solidFill>
                <a:latin typeface="Raleway"/>
              </a:rPr>
              <a:t> de </a:t>
            </a:r>
            <a:r>
              <a:rPr lang="en-US" sz="2456" spc="122" dirty="0" err="1">
                <a:solidFill>
                  <a:srgbClr val="F7F9F8"/>
                </a:solidFill>
                <a:latin typeface="Raleway"/>
              </a:rPr>
              <a:t>artículos</a:t>
            </a:r>
            <a:r>
              <a:rPr lang="en-US" sz="2456" spc="122" dirty="0">
                <a:solidFill>
                  <a:srgbClr val="F7F9F8"/>
                </a:solidFill>
                <a:latin typeface="Raleway"/>
              </a:rPr>
              <a:t> sin editor o </a:t>
            </a:r>
            <a:r>
              <a:rPr lang="en-US" sz="2456" spc="122" dirty="0" err="1">
                <a:solidFill>
                  <a:srgbClr val="F7F9F8"/>
                </a:solidFill>
                <a:latin typeface="Raleway"/>
              </a:rPr>
              <a:t>compilador</a:t>
            </a:r>
            <a:r>
              <a:rPr lang="en-US" sz="2456" spc="122" dirty="0">
                <a:solidFill>
                  <a:srgbClr val="F7F9F8"/>
                </a:solidFill>
                <a:latin typeface="Raleway"/>
              </a:rPr>
              <a:t> </a:t>
            </a:r>
            <a:r>
              <a:rPr lang="en-US" sz="2456" spc="122" dirty="0" err="1">
                <a:solidFill>
                  <a:srgbClr val="F7F9F8"/>
                </a:solidFill>
                <a:latin typeface="Raleway"/>
              </a:rPr>
              <a:t>responsable</a:t>
            </a:r>
            <a:r>
              <a:rPr lang="en-US" sz="2456" spc="122" dirty="0">
                <a:solidFill>
                  <a:srgbClr val="F7F9F8"/>
                </a:solidFill>
                <a:latin typeface="Raleway"/>
              </a:rPr>
              <a:t>.</a:t>
            </a:r>
          </a:p>
        </p:txBody>
      </p:sp>
      <p:sp>
        <p:nvSpPr>
          <p:cNvPr id="6" name="AutoShape 6"/>
          <p:cNvSpPr/>
          <p:nvPr/>
        </p:nvSpPr>
        <p:spPr>
          <a:xfrm>
            <a:off x="426308" y="-531341"/>
            <a:ext cx="74141" cy="11349681"/>
          </a:xfrm>
          <a:prstGeom prst="rect">
            <a:avLst/>
          </a:prstGeom>
          <a:solidFill>
            <a:srgbClr val="40C6CC"/>
          </a:solidFill>
        </p:spPr>
      </p:sp>
      <p:sp>
        <p:nvSpPr>
          <p:cNvPr id="7" name="AutoShape 7"/>
          <p:cNvSpPr/>
          <p:nvPr/>
        </p:nvSpPr>
        <p:spPr>
          <a:xfrm>
            <a:off x="-824814" y="9440562"/>
            <a:ext cx="19937627" cy="1278924"/>
          </a:xfrm>
          <a:prstGeom prst="rect">
            <a:avLst/>
          </a:prstGeom>
          <a:solidFill>
            <a:srgbClr val="40C6CC"/>
          </a:solid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grpSp>
        <p:nvGrpSpPr>
          <p:cNvPr id="2" name="Group 2"/>
          <p:cNvGrpSpPr/>
          <p:nvPr/>
        </p:nvGrpSpPr>
        <p:grpSpPr>
          <a:xfrm>
            <a:off x="1492078" y="1028700"/>
            <a:ext cx="7509531" cy="2834041"/>
            <a:chOff x="0" y="0"/>
            <a:chExt cx="10012708" cy="3778722"/>
          </a:xfrm>
        </p:grpSpPr>
        <p:sp>
          <p:nvSpPr>
            <p:cNvPr id="3" name="TextBox 3"/>
            <p:cNvSpPr txBox="1"/>
            <p:nvPr/>
          </p:nvSpPr>
          <p:spPr>
            <a:xfrm>
              <a:off x="0" y="3104140"/>
              <a:ext cx="8821768" cy="674582"/>
            </a:xfrm>
            <a:prstGeom prst="rect">
              <a:avLst/>
            </a:prstGeom>
          </p:spPr>
          <p:txBody>
            <a:bodyPr lIns="0" tIns="0" rIns="0" bIns="0" rtlCol="0" anchor="t">
              <a:spAutoFit/>
            </a:bodyPr>
            <a:lstStyle/>
            <a:p>
              <a:pPr algn="l">
                <a:lnSpc>
                  <a:spcPts val="4000"/>
                </a:lnSpc>
              </a:pPr>
              <a:endParaRPr/>
            </a:p>
          </p:txBody>
        </p:sp>
        <p:sp>
          <p:nvSpPr>
            <p:cNvPr id="4" name="TextBox 4"/>
            <p:cNvSpPr txBox="1"/>
            <p:nvPr/>
          </p:nvSpPr>
          <p:spPr>
            <a:xfrm>
              <a:off x="0" y="19050"/>
              <a:ext cx="10012708" cy="2758017"/>
            </a:xfrm>
            <a:prstGeom prst="rect">
              <a:avLst/>
            </a:prstGeom>
          </p:spPr>
          <p:txBody>
            <a:bodyPr lIns="0" tIns="0" rIns="0" bIns="0" rtlCol="0" anchor="t">
              <a:spAutoFit/>
            </a:bodyPr>
            <a:lstStyle/>
            <a:p>
              <a:pPr algn="l">
                <a:lnSpc>
                  <a:spcPts val="8050"/>
                </a:lnSpc>
              </a:pPr>
              <a:r>
                <a:rPr lang="en-US" sz="7000" b="1">
                  <a:solidFill>
                    <a:srgbClr val="40C6CC"/>
                  </a:solidFill>
                  <a:latin typeface="Raleway"/>
                </a:rPr>
                <a:t>BIBLIOGRAFÍA, ¿PARA QUÉ?</a:t>
              </a:r>
            </a:p>
          </p:txBody>
        </p:sp>
      </p:grpSp>
      <p:sp>
        <p:nvSpPr>
          <p:cNvPr id="5" name="TextBox 5"/>
          <p:cNvSpPr txBox="1"/>
          <p:nvPr/>
        </p:nvSpPr>
        <p:spPr>
          <a:xfrm>
            <a:off x="8685297" y="952500"/>
            <a:ext cx="8574003" cy="3258628"/>
          </a:xfrm>
          <a:prstGeom prst="rect">
            <a:avLst/>
          </a:prstGeom>
        </p:spPr>
        <p:txBody>
          <a:bodyPr lIns="0" tIns="0" rIns="0" bIns="0" rtlCol="0" anchor="t">
            <a:spAutoFit/>
          </a:bodyPr>
          <a:lstStyle/>
          <a:p>
            <a:pPr marL="0" lvl="0" indent="0" algn="just">
              <a:lnSpc>
                <a:spcPts val="3685"/>
              </a:lnSpc>
              <a:buFont typeface="Arial"/>
              <a:buChar char="•"/>
            </a:pPr>
            <a:r>
              <a:rPr lang="en-US" sz="2456" spc="122">
                <a:solidFill>
                  <a:srgbClr val="F7F9F8"/>
                </a:solidFill>
                <a:latin typeface="Raleway"/>
              </a:rPr>
              <a:t>Enfocamos el trabajo identificando los procesos por los cuales se producen, traducen y dan sentidos a los textos editados dentro de una época. Acotar una bibliografía sólo a la marca de una editorial, un autor o un tema es desprenderla de su historia</a:t>
            </a:r>
          </a:p>
          <a:p>
            <a:pPr marL="0" lvl="0" indent="0" algn="l">
              <a:lnSpc>
                <a:spcPts val="3685"/>
              </a:lnSpc>
              <a:buFont typeface="Arial"/>
              <a:buChar char="•"/>
            </a:pPr>
            <a:endParaRPr lang="en-US" sz="2456" spc="122">
              <a:solidFill>
                <a:srgbClr val="F7F9F8"/>
              </a:solidFill>
              <a:latin typeface="Raleway"/>
            </a:endParaRPr>
          </a:p>
          <a:p>
            <a:pPr marL="0" lvl="0" indent="0" algn="l">
              <a:lnSpc>
                <a:spcPts val="3685"/>
              </a:lnSpc>
              <a:buFont typeface="Arial"/>
              <a:buChar char="•"/>
            </a:pPr>
            <a:endParaRPr lang="en-US" sz="2456" spc="122">
              <a:solidFill>
                <a:srgbClr val="F7F9F8"/>
              </a:solidFill>
              <a:latin typeface="Raleway"/>
            </a:endParaRPr>
          </a:p>
        </p:txBody>
      </p:sp>
      <p:sp>
        <p:nvSpPr>
          <p:cNvPr id="6" name="AutoShape 6"/>
          <p:cNvSpPr/>
          <p:nvPr/>
        </p:nvSpPr>
        <p:spPr>
          <a:xfrm>
            <a:off x="426308" y="-531341"/>
            <a:ext cx="74141" cy="11349681"/>
          </a:xfrm>
          <a:prstGeom prst="rect">
            <a:avLst/>
          </a:prstGeom>
          <a:solidFill>
            <a:srgbClr val="40C6CC"/>
          </a:solidFill>
        </p:spPr>
      </p:sp>
      <p:sp>
        <p:nvSpPr>
          <p:cNvPr id="7" name="AutoShape 7"/>
          <p:cNvSpPr/>
          <p:nvPr/>
        </p:nvSpPr>
        <p:spPr>
          <a:xfrm>
            <a:off x="-824814" y="9440562"/>
            <a:ext cx="19937627" cy="1278924"/>
          </a:xfrm>
          <a:prstGeom prst="rect">
            <a:avLst/>
          </a:prstGeom>
          <a:solidFill>
            <a:srgbClr val="40C6CC"/>
          </a:solid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31284" b="31284"/>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026658" y="2131695"/>
            <a:ext cx="12234685" cy="5937885"/>
          </a:xfrm>
          <a:prstGeom prst="rect">
            <a:avLst/>
          </a:prstGeom>
        </p:spPr>
        <p:txBody>
          <a:bodyPr lIns="0" tIns="0" rIns="0" bIns="0" rtlCol="0" anchor="t">
            <a:spAutoFit/>
          </a:bodyPr>
          <a:lstStyle/>
          <a:p>
            <a:pPr algn="just">
              <a:lnSpc>
                <a:spcPts val="3600"/>
              </a:lnSpc>
            </a:pPr>
            <a:r>
              <a:rPr lang="en-US" sz="2400" spc="120">
                <a:solidFill>
                  <a:srgbClr val="F7F9F8"/>
                </a:solidFill>
                <a:latin typeface="Raleway"/>
              </a:rPr>
              <a:t>“A mi entender el problema radica en que, cuando se nos pide que expliquemos los signos en un libro como algo distinto a la acción misma de describirlos o de copiarlos, éstos adoptan un status simbólico. Si el medio siempre repercute sobre el mensaje, la bibliografía no puede excluir de sus propios fines la relación entre forma, función y significado simbólico... una historia del libro que excluyera el estudio de las motivaciones sociales, económicas y políticas de la edición, las razones por las que los textos fueron escritos y leídos como lo fueron, el porqué fueron escrito de nuevo y rediseñados, o se dejó que muriesen, degeneraria en insignificante listado de libros y nunca llegaría a ser una historia que verdaderamente mereciera la pena"</a:t>
            </a:r>
          </a:p>
          <a:p>
            <a:pPr algn="ctr">
              <a:lnSpc>
                <a:spcPts val="3600"/>
              </a:lnSpc>
            </a:pPr>
            <a:r>
              <a:rPr lang="en-US" sz="2400" spc="120">
                <a:solidFill>
                  <a:srgbClr val="F7F9F8"/>
                </a:solidFill>
                <a:latin typeface="Raleway"/>
              </a:rPr>
              <a:t>McKenzie, D. F.. (2005). Bibliografía y socilogía de los textos. Tres Cantos, Madrid: Akal Ediciones.</a:t>
            </a:r>
          </a:p>
        </p:txBody>
      </p:sp>
      <p:grpSp>
        <p:nvGrpSpPr>
          <p:cNvPr id="3" name="Group 3"/>
          <p:cNvGrpSpPr/>
          <p:nvPr/>
        </p:nvGrpSpPr>
        <p:grpSpPr>
          <a:xfrm>
            <a:off x="-862914" y="9440562"/>
            <a:ext cx="19937627" cy="1278924"/>
            <a:chOff x="0" y="0"/>
            <a:chExt cx="26583503" cy="1705232"/>
          </a:xfrm>
        </p:grpSpPr>
        <p:sp>
          <p:nvSpPr>
            <p:cNvPr id="4" name="AutoShape 4"/>
            <p:cNvSpPr/>
            <p:nvPr/>
          </p:nvSpPr>
          <p:spPr>
            <a:xfrm>
              <a:off x="0" y="0"/>
              <a:ext cx="26583503" cy="1705232"/>
            </a:xfrm>
            <a:prstGeom prst="rect">
              <a:avLst/>
            </a:prstGeom>
            <a:solidFill>
              <a:srgbClr val="40C6CC"/>
            </a:solidFill>
          </p:spPr>
        </p:sp>
        <p:sp>
          <p:nvSpPr>
            <p:cNvPr id="5" name="TextBox 5"/>
            <p:cNvSpPr txBox="1"/>
            <p:nvPr/>
          </p:nvSpPr>
          <p:spPr>
            <a:xfrm>
              <a:off x="8768785" y="348604"/>
              <a:ext cx="15878826" cy="383752"/>
            </a:xfrm>
            <a:prstGeom prst="rect">
              <a:avLst/>
            </a:prstGeom>
          </p:spPr>
          <p:txBody>
            <a:bodyPr lIns="0" tIns="0" rIns="0" bIns="0" rtlCol="0" anchor="t">
              <a:spAutoFit/>
            </a:bodyPr>
            <a:lstStyle/>
            <a:p>
              <a:pPr algn="r">
                <a:lnSpc>
                  <a:spcPts val="2379"/>
                </a:lnSpc>
              </a:pPr>
              <a:r>
                <a:rPr lang="en-US" sz="1700" spc="170">
                  <a:solidFill>
                    <a:srgbClr val="231F1D"/>
                  </a:solidFill>
                  <a:latin typeface="Raleway"/>
                </a:rPr>
                <a:t>RPA Summer 2020</a:t>
              </a:r>
            </a:p>
          </p:txBody>
        </p:sp>
      </p:grpSp>
      <p:sp>
        <p:nvSpPr>
          <p:cNvPr id="6" name="AutoShape 6"/>
          <p:cNvSpPr/>
          <p:nvPr/>
        </p:nvSpPr>
        <p:spPr>
          <a:xfrm>
            <a:off x="-1133732" y="800100"/>
            <a:ext cx="20555465" cy="74141"/>
          </a:xfrm>
          <a:prstGeom prst="rect">
            <a:avLst/>
          </a:prstGeom>
          <a:solidFill>
            <a:srgbClr val="40C6CC"/>
          </a:solid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08541" y="-741456"/>
            <a:ext cx="12630839" cy="11726613"/>
          </a:xfrm>
          <a:prstGeom prst="rect">
            <a:avLst/>
          </a:prstGeom>
          <a:solidFill>
            <a:srgbClr val="F7F9F8"/>
          </a:solidFill>
        </p:spPr>
      </p:sp>
      <p:grpSp>
        <p:nvGrpSpPr>
          <p:cNvPr id="3" name="Group 3"/>
          <p:cNvGrpSpPr/>
          <p:nvPr/>
        </p:nvGrpSpPr>
        <p:grpSpPr>
          <a:xfrm>
            <a:off x="1491018" y="1914692"/>
            <a:ext cx="8633316" cy="5625416"/>
            <a:chOff x="0" y="19050"/>
            <a:chExt cx="11511088" cy="7500554"/>
          </a:xfrm>
        </p:grpSpPr>
        <p:sp>
          <p:nvSpPr>
            <p:cNvPr id="4" name="TextBox 4"/>
            <p:cNvSpPr txBox="1"/>
            <p:nvPr/>
          </p:nvSpPr>
          <p:spPr>
            <a:xfrm>
              <a:off x="0" y="19050"/>
              <a:ext cx="11511088" cy="1399117"/>
            </a:xfrm>
            <a:prstGeom prst="rect">
              <a:avLst/>
            </a:prstGeom>
          </p:spPr>
          <p:txBody>
            <a:bodyPr lIns="0" tIns="0" rIns="0" bIns="0" rtlCol="0" anchor="t">
              <a:spAutoFit/>
            </a:bodyPr>
            <a:lstStyle/>
            <a:p>
              <a:pPr algn="l">
                <a:lnSpc>
                  <a:spcPts val="8050"/>
                </a:lnSpc>
              </a:pPr>
              <a:r>
                <a:rPr lang="en-US" sz="7000" b="1">
                  <a:solidFill>
                    <a:srgbClr val="231F1D"/>
                  </a:solidFill>
                  <a:latin typeface="Raleway"/>
                </a:rPr>
                <a:t>CUADERNO Nº 1</a:t>
              </a:r>
            </a:p>
          </p:txBody>
        </p:sp>
        <p:sp>
          <p:nvSpPr>
            <p:cNvPr id="5" name="TextBox 5"/>
            <p:cNvSpPr txBox="1"/>
            <p:nvPr/>
          </p:nvSpPr>
          <p:spPr>
            <a:xfrm>
              <a:off x="0" y="1876745"/>
              <a:ext cx="10912891" cy="643852"/>
            </a:xfrm>
            <a:prstGeom prst="rect">
              <a:avLst/>
            </a:prstGeom>
          </p:spPr>
          <p:txBody>
            <a:bodyPr lIns="0" tIns="0" rIns="0" bIns="0" rtlCol="0" anchor="t">
              <a:spAutoFit/>
            </a:bodyPr>
            <a:lstStyle/>
            <a:p>
              <a:pPr algn="just">
                <a:lnSpc>
                  <a:spcPts val="4000"/>
                </a:lnSpc>
              </a:pPr>
              <a:endParaRPr lang="en-US" sz="3200" b="0" spc="112" dirty="0">
                <a:solidFill>
                  <a:srgbClr val="231F1D"/>
                </a:solidFill>
                <a:latin typeface="Raleway"/>
              </a:endParaRPr>
            </a:p>
          </p:txBody>
        </p:sp>
        <p:sp>
          <p:nvSpPr>
            <p:cNvPr id="6" name="TextBox 6"/>
            <p:cNvSpPr txBox="1"/>
            <p:nvPr/>
          </p:nvSpPr>
          <p:spPr>
            <a:xfrm>
              <a:off x="0" y="7016684"/>
              <a:ext cx="10853744" cy="502920"/>
            </a:xfrm>
            <a:prstGeom prst="rect">
              <a:avLst/>
            </a:prstGeom>
          </p:spPr>
          <p:txBody>
            <a:bodyPr lIns="0" tIns="0" rIns="0" bIns="0" rtlCol="0" anchor="t">
              <a:spAutoFit/>
            </a:bodyPr>
            <a:lstStyle/>
            <a:p>
              <a:pPr algn="l">
                <a:lnSpc>
                  <a:spcPts val="3150"/>
                </a:lnSpc>
              </a:pPr>
              <a:endParaRPr/>
            </a:p>
          </p:txBody>
        </p:sp>
      </p:grpSp>
      <p:sp>
        <p:nvSpPr>
          <p:cNvPr id="7" name="AutoShape 7"/>
          <p:cNvSpPr/>
          <p:nvPr/>
        </p:nvSpPr>
        <p:spPr>
          <a:xfrm rot="5400000">
            <a:off x="7608673" y="750673"/>
            <a:ext cx="20555465" cy="74141"/>
          </a:xfrm>
          <a:prstGeom prst="rect">
            <a:avLst/>
          </a:prstGeom>
          <a:solidFill>
            <a:srgbClr val="F7F9F8"/>
          </a:solidFill>
        </p:spPr>
      </p:sp>
      <p:pic>
        <p:nvPicPr>
          <p:cNvPr id="8" name="Picture 8"/>
          <p:cNvPicPr>
            <a:picLocks noChangeAspect="1"/>
          </p:cNvPicPr>
          <p:nvPr/>
        </p:nvPicPr>
        <p:blipFill>
          <a:blip r:embed="rId2"/>
          <a:srcRect l="7399" t="3215" r="7732" b="3936"/>
          <a:stretch>
            <a:fillRect/>
          </a:stretch>
        </p:blipFill>
        <p:spPr>
          <a:xfrm>
            <a:off x="11922298" y="-275629"/>
            <a:ext cx="6365702" cy="9991770"/>
          </a:xfrm>
          <a:prstGeom prst="rect">
            <a:avLst/>
          </a:prstGeom>
        </p:spPr>
      </p:pic>
      <p:sp>
        <p:nvSpPr>
          <p:cNvPr id="9" name="AutoShape 9"/>
          <p:cNvSpPr/>
          <p:nvPr/>
        </p:nvSpPr>
        <p:spPr>
          <a:xfrm>
            <a:off x="-824814" y="9440562"/>
            <a:ext cx="19937627" cy="1278924"/>
          </a:xfrm>
          <a:prstGeom prst="rect">
            <a:avLst/>
          </a:prstGeom>
          <a:solidFill>
            <a:srgbClr val="40C6CC"/>
          </a:solid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grpSp>
        <p:nvGrpSpPr>
          <p:cNvPr id="2" name="Group 2"/>
          <p:cNvGrpSpPr/>
          <p:nvPr/>
        </p:nvGrpSpPr>
        <p:grpSpPr>
          <a:xfrm>
            <a:off x="500449" y="367140"/>
            <a:ext cx="6710046" cy="1621651"/>
            <a:chOff x="0" y="0"/>
            <a:chExt cx="8946728" cy="2162201"/>
          </a:xfrm>
        </p:grpSpPr>
        <p:sp>
          <p:nvSpPr>
            <p:cNvPr id="3" name="TextBox 3"/>
            <p:cNvSpPr txBox="1"/>
            <p:nvPr/>
          </p:nvSpPr>
          <p:spPr>
            <a:xfrm>
              <a:off x="0" y="1556395"/>
              <a:ext cx="7882579" cy="605806"/>
            </a:xfrm>
            <a:prstGeom prst="rect">
              <a:avLst/>
            </a:prstGeom>
          </p:spPr>
          <p:txBody>
            <a:bodyPr lIns="0" tIns="0" rIns="0" bIns="0" rtlCol="0" anchor="t">
              <a:spAutoFit/>
            </a:bodyPr>
            <a:lstStyle/>
            <a:p>
              <a:pPr algn="l">
                <a:lnSpc>
                  <a:spcPts val="3574"/>
                </a:lnSpc>
              </a:pPr>
              <a:endParaRPr/>
            </a:p>
          </p:txBody>
        </p:sp>
        <p:sp>
          <p:nvSpPr>
            <p:cNvPr id="4" name="TextBox 4"/>
            <p:cNvSpPr txBox="1"/>
            <p:nvPr/>
          </p:nvSpPr>
          <p:spPr>
            <a:xfrm>
              <a:off x="0" y="19050"/>
              <a:ext cx="8946728" cy="1248135"/>
            </a:xfrm>
            <a:prstGeom prst="rect">
              <a:avLst/>
            </a:prstGeom>
          </p:spPr>
          <p:txBody>
            <a:bodyPr lIns="0" tIns="0" rIns="0" bIns="0" rtlCol="0" anchor="t">
              <a:spAutoFit/>
            </a:bodyPr>
            <a:lstStyle/>
            <a:p>
              <a:pPr algn="l">
                <a:lnSpc>
                  <a:spcPts val="7192"/>
                </a:lnSpc>
              </a:pPr>
              <a:r>
                <a:rPr lang="en-US" sz="6254" b="1">
                  <a:solidFill>
                    <a:srgbClr val="40C6CC"/>
                  </a:solidFill>
                  <a:latin typeface="Raleway"/>
                </a:rPr>
                <a:t>CUADERNO Nº 1</a:t>
              </a:r>
            </a:p>
          </p:txBody>
        </p:sp>
      </p:grpSp>
      <p:sp>
        <p:nvSpPr>
          <p:cNvPr id="5" name="TextBox 5"/>
          <p:cNvSpPr txBox="1"/>
          <p:nvPr/>
        </p:nvSpPr>
        <p:spPr>
          <a:xfrm>
            <a:off x="7210495" y="868077"/>
            <a:ext cx="10805083" cy="8246890"/>
          </a:xfrm>
          <a:prstGeom prst="rect">
            <a:avLst/>
          </a:prstGeom>
        </p:spPr>
        <p:txBody>
          <a:bodyPr lIns="0" tIns="0" rIns="0" bIns="0" rtlCol="0" anchor="t">
            <a:spAutoFit/>
          </a:bodyPr>
          <a:lstStyle/>
          <a:p>
            <a:pPr marL="0" lvl="0" indent="0" algn="just">
              <a:lnSpc>
                <a:spcPts val="3820"/>
              </a:lnSpc>
              <a:buFont typeface="Arial"/>
              <a:buChar char="•"/>
            </a:pPr>
            <a:r>
              <a:rPr lang="en-US" sz="2547" spc="127">
                <a:solidFill>
                  <a:srgbClr val="F7F9F8"/>
                </a:solidFill>
                <a:latin typeface="Raleway"/>
              </a:rPr>
              <a:t>Las primeras octavas ediciones contienen a modo de estudio introductorio el trabajo de Cesare Luporini “Marxismo y ciencias humanas”. Además, la tercera edición reemplaza la traducción por una vertida directamente desde el alemán a cargo de Miguel Murmis, Pedro Scaron y José Aricó (la advertencia a la tercera edición es firmada por Pasado y Presente). Desde la novena se incluyó el trabajo de Hans Jürgen Krahl “La Introducción de 1857 de Marx”. En dicha edición se incluyó como material complementario (aparte del prólogo a "Contribución a la crítica de la economía política" presente desde el inicio): fragmentos del prólogo a la primera y del postfacio a la segunda edición del capital, una selección de cartas de Marx y una nota bibliográfica de Engels sobre la Contribución a la crítica de la economía política de Marx. Por último, desde la décima quinta se incorporó el texto de Umberto Curi “La crítica marxiana de la economía política en la «einleitung»” como texto introductorio definitivo al volumen (esta última advertencia firmado por José María Aricó).</a:t>
            </a:r>
          </a:p>
        </p:txBody>
      </p:sp>
      <p:sp>
        <p:nvSpPr>
          <p:cNvPr id="6" name="AutoShape 6"/>
          <p:cNvSpPr/>
          <p:nvPr/>
        </p:nvSpPr>
        <p:spPr>
          <a:xfrm>
            <a:off x="426308" y="-531341"/>
            <a:ext cx="74141" cy="11349681"/>
          </a:xfrm>
          <a:prstGeom prst="rect">
            <a:avLst/>
          </a:prstGeom>
          <a:solidFill>
            <a:srgbClr val="40C6CC"/>
          </a:solidFill>
        </p:spPr>
      </p:sp>
      <p:sp>
        <p:nvSpPr>
          <p:cNvPr id="7" name="AutoShape 7"/>
          <p:cNvSpPr/>
          <p:nvPr/>
        </p:nvSpPr>
        <p:spPr>
          <a:xfrm>
            <a:off x="-824814" y="9440562"/>
            <a:ext cx="19937627" cy="1278924"/>
          </a:xfrm>
          <a:prstGeom prst="rect">
            <a:avLst/>
          </a:prstGeom>
          <a:solidFill>
            <a:srgbClr val="40C6CC"/>
          </a:solid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08541" y="-741456"/>
            <a:ext cx="12630839" cy="11726613"/>
          </a:xfrm>
          <a:prstGeom prst="rect">
            <a:avLst/>
          </a:prstGeom>
          <a:solidFill>
            <a:srgbClr val="F7F9F8"/>
          </a:solidFill>
        </p:spPr>
      </p:sp>
      <p:grpSp>
        <p:nvGrpSpPr>
          <p:cNvPr id="3" name="Group 3"/>
          <p:cNvGrpSpPr/>
          <p:nvPr/>
        </p:nvGrpSpPr>
        <p:grpSpPr>
          <a:xfrm>
            <a:off x="1491018" y="1900404"/>
            <a:ext cx="8633316" cy="5639703"/>
            <a:chOff x="0" y="0"/>
            <a:chExt cx="11511088" cy="7519604"/>
          </a:xfrm>
        </p:grpSpPr>
        <p:sp>
          <p:nvSpPr>
            <p:cNvPr id="4" name="TextBox 4"/>
            <p:cNvSpPr txBox="1"/>
            <p:nvPr/>
          </p:nvSpPr>
          <p:spPr>
            <a:xfrm>
              <a:off x="0" y="19050"/>
              <a:ext cx="11511088" cy="1399117"/>
            </a:xfrm>
            <a:prstGeom prst="rect">
              <a:avLst/>
            </a:prstGeom>
          </p:spPr>
          <p:txBody>
            <a:bodyPr lIns="0" tIns="0" rIns="0" bIns="0" rtlCol="0" anchor="t">
              <a:spAutoFit/>
            </a:bodyPr>
            <a:lstStyle/>
            <a:p>
              <a:pPr algn="l">
                <a:lnSpc>
                  <a:spcPts val="8050"/>
                </a:lnSpc>
              </a:pPr>
              <a:r>
                <a:rPr lang="en-US" sz="7000" b="1">
                  <a:solidFill>
                    <a:srgbClr val="231F1D"/>
                  </a:solidFill>
                  <a:latin typeface="Raleway"/>
                </a:rPr>
                <a:t>CUADERNO Nº 54</a:t>
              </a:r>
            </a:p>
          </p:txBody>
        </p:sp>
        <p:sp>
          <p:nvSpPr>
            <p:cNvPr id="5" name="TextBox 5"/>
            <p:cNvSpPr txBox="1"/>
            <p:nvPr/>
          </p:nvSpPr>
          <p:spPr>
            <a:xfrm>
              <a:off x="0" y="1876745"/>
              <a:ext cx="10912891" cy="4713182"/>
            </a:xfrm>
            <a:prstGeom prst="rect">
              <a:avLst/>
            </a:prstGeom>
          </p:spPr>
          <p:txBody>
            <a:bodyPr lIns="0" tIns="0" rIns="0" bIns="0" rtlCol="0" anchor="t">
              <a:spAutoFit/>
            </a:bodyPr>
            <a:lstStyle/>
            <a:p>
              <a:pPr algn="just">
                <a:lnSpc>
                  <a:spcPts val="4000"/>
                </a:lnSpc>
              </a:pPr>
              <a:r>
                <a:rPr lang="en-US" sz="3200" b="0" spc="112">
                  <a:solidFill>
                    <a:srgbClr val="231F1D"/>
                  </a:solidFill>
                  <a:latin typeface="Raleway"/>
                </a:rPr>
                <a:t>EN LA PRIMERA EDICIÓN FIGURA EN TAPA EL TÍTULO DE LOS DOS TRABAJOS CONTENIDOS EN EL VOLUMEN. LA COMPILACIÓN DE "ESCRITOS POLÍTICOS" DE GRAMSCI Y EL TRABAJO DE PORTANTIERO "LOS USOS DE GRAMSCI".</a:t>
              </a:r>
            </a:p>
          </p:txBody>
        </p:sp>
        <p:sp>
          <p:nvSpPr>
            <p:cNvPr id="6" name="TextBox 6"/>
            <p:cNvSpPr txBox="1"/>
            <p:nvPr/>
          </p:nvSpPr>
          <p:spPr>
            <a:xfrm>
              <a:off x="0" y="7016684"/>
              <a:ext cx="10853744" cy="502920"/>
            </a:xfrm>
            <a:prstGeom prst="rect">
              <a:avLst/>
            </a:prstGeom>
          </p:spPr>
          <p:txBody>
            <a:bodyPr lIns="0" tIns="0" rIns="0" bIns="0" rtlCol="0" anchor="t">
              <a:spAutoFit/>
            </a:bodyPr>
            <a:lstStyle/>
            <a:p>
              <a:pPr algn="l">
                <a:lnSpc>
                  <a:spcPts val="3150"/>
                </a:lnSpc>
              </a:pPr>
              <a:endParaRPr/>
            </a:p>
          </p:txBody>
        </p:sp>
      </p:grpSp>
      <p:sp>
        <p:nvSpPr>
          <p:cNvPr id="7" name="AutoShape 7"/>
          <p:cNvSpPr/>
          <p:nvPr/>
        </p:nvSpPr>
        <p:spPr>
          <a:xfrm rot="5400000">
            <a:off x="7608673" y="750673"/>
            <a:ext cx="20555465" cy="74141"/>
          </a:xfrm>
          <a:prstGeom prst="rect">
            <a:avLst/>
          </a:prstGeom>
          <a:solidFill>
            <a:srgbClr val="F7F9F8"/>
          </a:solidFill>
        </p:spPr>
      </p:sp>
      <p:pic>
        <p:nvPicPr>
          <p:cNvPr id="8" name="Picture 8"/>
          <p:cNvPicPr>
            <a:picLocks noChangeAspect="1"/>
          </p:cNvPicPr>
          <p:nvPr/>
        </p:nvPicPr>
        <p:blipFill>
          <a:blip r:embed="rId2"/>
          <a:srcRect l="4099" t="7406" r="851" b="9765"/>
          <a:stretch>
            <a:fillRect/>
          </a:stretch>
        </p:blipFill>
        <p:spPr>
          <a:xfrm>
            <a:off x="12049755" y="0"/>
            <a:ext cx="6238245" cy="9664260"/>
          </a:xfrm>
          <a:prstGeom prst="rect">
            <a:avLst/>
          </a:prstGeom>
        </p:spPr>
      </p:pic>
      <p:sp>
        <p:nvSpPr>
          <p:cNvPr id="9" name="AutoShape 9"/>
          <p:cNvSpPr/>
          <p:nvPr/>
        </p:nvSpPr>
        <p:spPr>
          <a:xfrm>
            <a:off x="-824814" y="9440562"/>
            <a:ext cx="19937627" cy="1278924"/>
          </a:xfrm>
          <a:prstGeom prst="rect">
            <a:avLst/>
          </a:prstGeom>
          <a:solidFill>
            <a:srgbClr val="40C6CC"/>
          </a:solid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08541" y="-741456"/>
            <a:ext cx="12630839" cy="11726613"/>
          </a:xfrm>
          <a:prstGeom prst="rect">
            <a:avLst/>
          </a:prstGeom>
          <a:solidFill>
            <a:srgbClr val="F7F9F8"/>
          </a:solidFill>
        </p:spPr>
      </p:sp>
      <p:grpSp>
        <p:nvGrpSpPr>
          <p:cNvPr id="3" name="Group 3"/>
          <p:cNvGrpSpPr/>
          <p:nvPr/>
        </p:nvGrpSpPr>
        <p:grpSpPr>
          <a:xfrm>
            <a:off x="1491018" y="1752767"/>
            <a:ext cx="8633316" cy="5934978"/>
            <a:chOff x="0" y="0"/>
            <a:chExt cx="11511088" cy="7913304"/>
          </a:xfrm>
        </p:grpSpPr>
        <p:sp>
          <p:nvSpPr>
            <p:cNvPr id="4" name="TextBox 4"/>
            <p:cNvSpPr txBox="1"/>
            <p:nvPr/>
          </p:nvSpPr>
          <p:spPr>
            <a:xfrm>
              <a:off x="0" y="19050"/>
              <a:ext cx="11511088" cy="1399117"/>
            </a:xfrm>
            <a:prstGeom prst="rect">
              <a:avLst/>
            </a:prstGeom>
          </p:spPr>
          <p:txBody>
            <a:bodyPr lIns="0" tIns="0" rIns="0" bIns="0" rtlCol="0" anchor="t">
              <a:spAutoFit/>
            </a:bodyPr>
            <a:lstStyle/>
            <a:p>
              <a:pPr algn="l">
                <a:lnSpc>
                  <a:spcPts val="8050"/>
                </a:lnSpc>
              </a:pPr>
              <a:r>
                <a:rPr lang="en-US" sz="7000" b="1">
                  <a:solidFill>
                    <a:srgbClr val="231F1D"/>
                  </a:solidFill>
                  <a:latin typeface="Raleway"/>
                </a:rPr>
                <a:t>CUADERNO Nº 54</a:t>
              </a:r>
            </a:p>
          </p:txBody>
        </p:sp>
        <p:sp>
          <p:nvSpPr>
            <p:cNvPr id="5" name="TextBox 5"/>
            <p:cNvSpPr txBox="1"/>
            <p:nvPr/>
          </p:nvSpPr>
          <p:spPr>
            <a:xfrm>
              <a:off x="0" y="1876745"/>
              <a:ext cx="10912891" cy="4040082"/>
            </a:xfrm>
            <a:prstGeom prst="rect">
              <a:avLst/>
            </a:prstGeom>
          </p:spPr>
          <p:txBody>
            <a:bodyPr lIns="0" tIns="0" rIns="0" bIns="0" rtlCol="0" anchor="t">
              <a:spAutoFit/>
            </a:bodyPr>
            <a:lstStyle/>
            <a:p>
              <a:pPr algn="just">
                <a:lnSpc>
                  <a:spcPts val="4000"/>
                </a:lnSpc>
              </a:pPr>
              <a:r>
                <a:rPr lang="en-US" sz="3200" b="0" spc="112">
                  <a:solidFill>
                    <a:srgbClr val="231F1D"/>
                  </a:solidFill>
                  <a:latin typeface="Raleway"/>
                </a:rPr>
                <a:t>SE ELIMINA TANTO EL TÍTULO COMO LA AUTORIA DEL TRABAJO DE JUAN CARLOS PORTANTIERO. EN REEMPLAZO DEL TRABAJO SE AGREGA UN ESTUDIO INTRODUCTORIO DE LEONARDO PAGGI.</a:t>
              </a:r>
            </a:p>
          </p:txBody>
        </p:sp>
        <p:sp>
          <p:nvSpPr>
            <p:cNvPr id="6" name="TextBox 6"/>
            <p:cNvSpPr txBox="1"/>
            <p:nvPr/>
          </p:nvSpPr>
          <p:spPr>
            <a:xfrm>
              <a:off x="0" y="6343584"/>
              <a:ext cx="10853744" cy="1569720"/>
            </a:xfrm>
            <a:prstGeom prst="rect">
              <a:avLst/>
            </a:prstGeom>
          </p:spPr>
          <p:txBody>
            <a:bodyPr lIns="0" tIns="0" rIns="0" bIns="0" rtlCol="0" anchor="t">
              <a:spAutoFit/>
            </a:bodyPr>
            <a:lstStyle/>
            <a:p>
              <a:pPr algn="l">
                <a:lnSpc>
                  <a:spcPts val="3150"/>
                </a:lnSpc>
              </a:pPr>
              <a:r>
                <a:rPr lang="en-US" sz="2100" spc="105">
                  <a:solidFill>
                    <a:srgbClr val="231F1D"/>
                  </a:solidFill>
                  <a:latin typeface="Raleway"/>
                </a:rPr>
                <a:t>Tal como adelanta la advertencia a la presente edición el trabajo de Portantiero se editó en Ediciones Folios bajo la dirección de J.M. Aricó. </a:t>
              </a:r>
            </a:p>
          </p:txBody>
        </p:sp>
      </p:grpSp>
      <p:sp>
        <p:nvSpPr>
          <p:cNvPr id="7" name="AutoShape 7"/>
          <p:cNvSpPr/>
          <p:nvPr/>
        </p:nvSpPr>
        <p:spPr>
          <a:xfrm rot="5400000">
            <a:off x="7608673" y="750673"/>
            <a:ext cx="20555465" cy="74141"/>
          </a:xfrm>
          <a:prstGeom prst="rect">
            <a:avLst/>
          </a:prstGeom>
          <a:solidFill>
            <a:srgbClr val="F7F9F8"/>
          </a:solidFill>
        </p:spPr>
      </p:sp>
      <p:pic>
        <p:nvPicPr>
          <p:cNvPr id="8" name="Picture 8"/>
          <p:cNvPicPr>
            <a:picLocks noChangeAspect="1"/>
          </p:cNvPicPr>
          <p:nvPr/>
        </p:nvPicPr>
        <p:blipFill>
          <a:blip r:embed="rId2"/>
          <a:srcRect l="33973" t="1607" r="33318"/>
          <a:stretch>
            <a:fillRect/>
          </a:stretch>
        </p:blipFill>
        <p:spPr>
          <a:xfrm>
            <a:off x="11922298" y="-322341"/>
            <a:ext cx="6365702" cy="10053446"/>
          </a:xfrm>
          <a:prstGeom prst="rect">
            <a:avLst/>
          </a:prstGeom>
        </p:spPr>
      </p:pic>
      <p:sp>
        <p:nvSpPr>
          <p:cNvPr id="9" name="AutoShape 9"/>
          <p:cNvSpPr/>
          <p:nvPr/>
        </p:nvSpPr>
        <p:spPr>
          <a:xfrm>
            <a:off x="-824814" y="9440562"/>
            <a:ext cx="19937627" cy="1278924"/>
          </a:xfrm>
          <a:prstGeom prst="rect">
            <a:avLst/>
          </a:prstGeom>
          <a:solidFill>
            <a:srgbClr val="40C6CC"/>
          </a:solid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2" name="AutoShape 2"/>
          <p:cNvSpPr/>
          <p:nvPr/>
        </p:nvSpPr>
        <p:spPr>
          <a:xfrm>
            <a:off x="-708541" y="-741456"/>
            <a:ext cx="12630839" cy="11726613"/>
          </a:xfrm>
          <a:prstGeom prst="rect">
            <a:avLst/>
          </a:prstGeom>
          <a:solidFill>
            <a:srgbClr val="F7F9F8"/>
          </a:solidFill>
        </p:spPr>
      </p:sp>
      <p:grpSp>
        <p:nvGrpSpPr>
          <p:cNvPr id="3" name="Group 3"/>
          <p:cNvGrpSpPr/>
          <p:nvPr/>
        </p:nvGrpSpPr>
        <p:grpSpPr>
          <a:xfrm>
            <a:off x="1491018" y="2114399"/>
            <a:ext cx="8633316" cy="3714355"/>
            <a:chOff x="0" y="0"/>
            <a:chExt cx="11511088" cy="4952473"/>
          </a:xfrm>
        </p:grpSpPr>
        <p:sp>
          <p:nvSpPr>
            <p:cNvPr id="4" name="TextBox 4"/>
            <p:cNvSpPr txBox="1"/>
            <p:nvPr/>
          </p:nvSpPr>
          <p:spPr>
            <a:xfrm>
              <a:off x="0" y="19050"/>
              <a:ext cx="11511088" cy="1107863"/>
            </a:xfrm>
            <a:prstGeom prst="rect">
              <a:avLst/>
            </a:prstGeom>
          </p:spPr>
          <p:txBody>
            <a:bodyPr lIns="0" tIns="0" rIns="0" bIns="0" rtlCol="0" anchor="t">
              <a:spAutoFit/>
            </a:bodyPr>
            <a:lstStyle/>
            <a:p>
              <a:pPr algn="l">
                <a:lnSpc>
                  <a:spcPts val="6439"/>
                </a:lnSpc>
              </a:pPr>
              <a:r>
                <a:rPr lang="en-US" sz="5600" b="1">
                  <a:solidFill>
                    <a:srgbClr val="231F1D"/>
                  </a:solidFill>
                  <a:latin typeface="Raleway"/>
                </a:rPr>
                <a:t>CUADERNO Nº 34 Y 36</a:t>
              </a:r>
            </a:p>
          </p:txBody>
        </p:sp>
        <p:sp>
          <p:nvSpPr>
            <p:cNvPr id="5" name="TextBox 5"/>
            <p:cNvSpPr txBox="1"/>
            <p:nvPr/>
          </p:nvSpPr>
          <p:spPr>
            <a:xfrm>
              <a:off x="0" y="1585492"/>
              <a:ext cx="10912891" cy="3366982"/>
            </a:xfrm>
            <a:prstGeom prst="rect">
              <a:avLst/>
            </a:prstGeom>
          </p:spPr>
          <p:txBody>
            <a:bodyPr lIns="0" tIns="0" rIns="0" bIns="0" rtlCol="0" anchor="t">
              <a:spAutoFit/>
            </a:bodyPr>
            <a:lstStyle/>
            <a:p>
              <a:pPr algn="just">
                <a:lnSpc>
                  <a:spcPts val="4000"/>
                </a:lnSpc>
              </a:pPr>
              <a:r>
                <a:rPr lang="en-US" sz="3200" b="0" spc="112">
                  <a:solidFill>
                    <a:srgbClr val="231F1D"/>
                  </a:solidFill>
                  <a:latin typeface="Raleway"/>
                </a:rPr>
                <a:t>AMBOS CUADERNOS SE TITULAN "EL GRAN DEBATE". EL PRIMERO TIENE POR SUBTÍTULO "LA REVOLUCIÓN PERMANENTE" Y EL SEGUNDO "EL SOCIALISMO EN UN SOLO PAÍS". </a:t>
              </a:r>
            </a:p>
          </p:txBody>
        </p:sp>
      </p:grpSp>
      <p:sp>
        <p:nvSpPr>
          <p:cNvPr id="6" name="AutoShape 6"/>
          <p:cNvSpPr/>
          <p:nvPr/>
        </p:nvSpPr>
        <p:spPr>
          <a:xfrm rot="5400000">
            <a:off x="7608673" y="750673"/>
            <a:ext cx="20555465" cy="74141"/>
          </a:xfrm>
          <a:prstGeom prst="rect">
            <a:avLst/>
          </a:prstGeom>
          <a:solidFill>
            <a:srgbClr val="F7F9F8"/>
          </a:solidFill>
        </p:spPr>
      </p:sp>
      <p:pic>
        <p:nvPicPr>
          <p:cNvPr id="7" name="Picture 7"/>
          <p:cNvPicPr>
            <a:picLocks noChangeAspect="1"/>
          </p:cNvPicPr>
          <p:nvPr/>
        </p:nvPicPr>
        <p:blipFill>
          <a:blip r:embed="rId2"/>
          <a:srcRect t="16143" b="24892"/>
          <a:stretch>
            <a:fillRect/>
          </a:stretch>
        </p:blipFill>
        <p:spPr>
          <a:xfrm>
            <a:off x="11922298" y="0"/>
            <a:ext cx="6617555" cy="6952281"/>
          </a:xfrm>
          <a:prstGeom prst="rect">
            <a:avLst/>
          </a:prstGeom>
        </p:spPr>
      </p:pic>
      <p:pic>
        <p:nvPicPr>
          <p:cNvPr id="8" name="Picture 8"/>
          <p:cNvPicPr>
            <a:picLocks noChangeAspect="1"/>
          </p:cNvPicPr>
          <p:nvPr/>
        </p:nvPicPr>
        <p:blipFill>
          <a:blip r:embed="rId3"/>
          <a:srcRect t="10750" b="9161"/>
          <a:stretch>
            <a:fillRect/>
          </a:stretch>
        </p:blipFill>
        <p:spPr>
          <a:xfrm>
            <a:off x="11922298" y="5143500"/>
            <a:ext cx="6430427" cy="9175938"/>
          </a:xfrm>
          <a:prstGeom prst="rect">
            <a:avLst/>
          </a:prstGeom>
        </p:spPr>
      </p:pic>
      <p:sp>
        <p:nvSpPr>
          <p:cNvPr id="9" name="AutoShape 9"/>
          <p:cNvSpPr/>
          <p:nvPr/>
        </p:nvSpPr>
        <p:spPr>
          <a:xfrm>
            <a:off x="-824814" y="9440562"/>
            <a:ext cx="19937627" cy="1278924"/>
          </a:xfrm>
          <a:prstGeom prst="rect">
            <a:avLst/>
          </a:prstGeom>
          <a:solidFill>
            <a:srgbClr val="40C6CC"/>
          </a:solid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1040</Words>
  <Application>Microsoft Office PowerPoint</Application>
  <PresentationFormat>Personalizado</PresentationFormat>
  <Paragraphs>42</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Calibri</vt:lpstr>
      <vt:lpstr>Raleway Heavy</vt:lpstr>
      <vt:lpstr>Raleway</vt:lpstr>
      <vt:lpstr>Arial</vt:lpstr>
      <vt:lpstr>Trocchi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Birthday, Jimmy!</dc:title>
  <cp:lastModifiedBy>Mabel Bizzotto</cp:lastModifiedBy>
  <cp:revision>3</cp:revision>
  <dcterms:created xsi:type="dcterms:W3CDTF">2006-08-16T00:00:00Z</dcterms:created>
  <dcterms:modified xsi:type="dcterms:W3CDTF">2019-10-01T16:04:43Z</dcterms:modified>
  <dc:identifier>DADlqx_1I8U</dc:identifier>
</cp:coreProperties>
</file>