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1" r:id="rId17"/>
    <p:sldId id="270" r:id="rId18"/>
    <p:sldId id="272"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73357" autoAdjust="0"/>
  </p:normalViewPr>
  <p:slideViewPr>
    <p:cSldViewPr>
      <p:cViewPr varScale="1">
        <p:scale>
          <a:sx n="53" d="100"/>
          <a:sy n="53" d="100"/>
        </p:scale>
        <p:origin x="-185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92AEBE-8D25-413F-B3B9-927A9E8F4A31}" type="datetimeFigureOut">
              <a:rPr lang="es-ES" smtClean="0"/>
              <a:t>03/10/2019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710756-E600-4D41-8098-317BF1470D00}" type="slidenum">
              <a:rPr lang="es-ES" smtClean="0"/>
              <a:t>‹Nº›</a:t>
            </a:fld>
            <a:endParaRPr lang="es-ES"/>
          </a:p>
        </p:txBody>
      </p:sp>
    </p:spTree>
    <p:extLst>
      <p:ext uri="{BB962C8B-B14F-4D97-AF65-F5344CB8AC3E}">
        <p14:creationId xmlns:p14="http://schemas.microsoft.com/office/powerpoint/2010/main" val="2403115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Gladys</a:t>
            </a:r>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2</a:t>
            </a:fld>
            <a:endParaRPr lang="es-ES"/>
          </a:p>
        </p:txBody>
      </p:sp>
    </p:spTree>
    <p:extLst>
      <p:ext uri="{BB962C8B-B14F-4D97-AF65-F5344CB8AC3E}">
        <p14:creationId xmlns:p14="http://schemas.microsoft.com/office/powerpoint/2010/main" val="3433434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Andre</a:t>
            </a:r>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11</a:t>
            </a:fld>
            <a:endParaRPr lang="es-ES"/>
          </a:p>
        </p:txBody>
      </p:sp>
    </p:spTree>
    <p:extLst>
      <p:ext uri="{BB962C8B-B14F-4D97-AF65-F5344CB8AC3E}">
        <p14:creationId xmlns:p14="http://schemas.microsoft.com/office/powerpoint/2010/main" val="765898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Gla</a:t>
            </a:r>
            <a:r>
              <a:rPr lang="es-ES" dirty="0" smtClean="0"/>
              <a:t>: versión abreviada del prototipo</a:t>
            </a:r>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12</a:t>
            </a:fld>
            <a:endParaRPr lang="es-ES"/>
          </a:p>
        </p:txBody>
      </p:sp>
    </p:spTree>
    <p:extLst>
      <p:ext uri="{BB962C8B-B14F-4D97-AF65-F5344CB8AC3E}">
        <p14:creationId xmlns:p14="http://schemas.microsoft.com/office/powerpoint/2010/main" val="19874493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Andre</a:t>
            </a:r>
            <a:r>
              <a:rPr lang="es-ES" dirty="0" smtClean="0"/>
              <a:t>: El siguiente mapeo fue realizado entre los elementos de </a:t>
            </a:r>
            <a:r>
              <a:rPr lang="es-ES" dirty="0" err="1" smtClean="0"/>
              <a:t>BibFrame</a:t>
            </a:r>
            <a:r>
              <a:rPr lang="es-ES" dirty="0" smtClean="0"/>
              <a:t> y los metadatos </a:t>
            </a:r>
            <a:r>
              <a:rPr lang="es-ES" dirty="0" err="1" smtClean="0"/>
              <a:t>Dublin</a:t>
            </a:r>
            <a:r>
              <a:rPr lang="es-ES" dirty="0" smtClean="0"/>
              <a:t> </a:t>
            </a:r>
            <a:r>
              <a:rPr lang="es-ES" dirty="0" err="1" smtClean="0"/>
              <a:t>Core</a:t>
            </a:r>
            <a:r>
              <a:rPr lang="es-ES" dirty="0" smtClean="0"/>
              <a:t> bajo el contexto de las directrices SNRD. Se decidió utilizar las directrices ya que aportan sugerencias sobre el uso de este esquema en un contexto y un lugar en particular que, en este caso, responde al contexto nacional.</a:t>
            </a:r>
          </a:p>
          <a:p>
            <a:r>
              <a:rPr lang="es-ES" dirty="0" smtClean="0"/>
              <a:t>Para la justificación de la vinculación de cada elemento se utilizaron dos documentos previamente seleccionados debido a la claridad conceptual.</a:t>
            </a:r>
          </a:p>
          <a:p>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13</a:t>
            </a:fld>
            <a:endParaRPr lang="es-ES"/>
          </a:p>
        </p:txBody>
      </p:sp>
    </p:spTree>
    <p:extLst>
      <p:ext uri="{BB962C8B-B14F-4D97-AF65-F5344CB8AC3E}">
        <p14:creationId xmlns:p14="http://schemas.microsoft.com/office/powerpoint/2010/main" val="3267004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Gla</a:t>
            </a:r>
            <a:r>
              <a:rPr lang="es-ES" dirty="0" smtClean="0"/>
              <a:t>: etapa en proceso, describir qué</a:t>
            </a:r>
            <a:r>
              <a:rPr lang="es-ES" baseline="0" dirty="0" smtClean="0"/>
              <a:t> tenemos pensado y hablar un poco de la etapa 4</a:t>
            </a:r>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14</a:t>
            </a:fld>
            <a:endParaRPr lang="es-ES"/>
          </a:p>
        </p:txBody>
      </p:sp>
    </p:spTree>
    <p:extLst>
      <p:ext uri="{BB962C8B-B14F-4D97-AF65-F5344CB8AC3E}">
        <p14:creationId xmlns:p14="http://schemas.microsoft.com/office/powerpoint/2010/main" val="3744403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Gla</a:t>
            </a:r>
            <a:r>
              <a:rPr lang="es-ES" dirty="0" smtClean="0"/>
              <a:t>: etapa en proceso, describir qué</a:t>
            </a:r>
            <a:r>
              <a:rPr lang="es-ES" baseline="0" dirty="0" smtClean="0"/>
              <a:t> tenemos pensado y hablar un poco de la etapa 4</a:t>
            </a:r>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15</a:t>
            </a:fld>
            <a:endParaRPr lang="es-ES"/>
          </a:p>
        </p:txBody>
      </p:sp>
    </p:spTree>
    <p:extLst>
      <p:ext uri="{BB962C8B-B14F-4D97-AF65-F5344CB8AC3E}">
        <p14:creationId xmlns:p14="http://schemas.microsoft.com/office/powerpoint/2010/main" val="3744403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17</a:t>
            </a:fld>
            <a:endParaRPr lang="es-ES"/>
          </a:p>
        </p:txBody>
      </p:sp>
    </p:spTree>
    <p:extLst>
      <p:ext uri="{BB962C8B-B14F-4D97-AF65-F5344CB8AC3E}">
        <p14:creationId xmlns:p14="http://schemas.microsoft.com/office/powerpoint/2010/main" val="173332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Gladys</a:t>
            </a:r>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3</a:t>
            </a:fld>
            <a:endParaRPr lang="es-ES"/>
          </a:p>
        </p:txBody>
      </p:sp>
    </p:spTree>
    <p:extLst>
      <p:ext uri="{BB962C8B-B14F-4D97-AF65-F5344CB8AC3E}">
        <p14:creationId xmlns:p14="http://schemas.microsoft.com/office/powerpoint/2010/main" val="881590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Andre</a:t>
            </a:r>
            <a:r>
              <a:rPr lang="es-ES" dirty="0" smtClean="0"/>
              <a:t>: acá explicar un poco el tema del cambio de plan de estudios y de la</a:t>
            </a:r>
            <a:r>
              <a:rPr lang="es-ES" baseline="0" dirty="0" smtClean="0"/>
              <a:t> visión actual que tenemos con respecto a nuestras materias</a:t>
            </a:r>
          </a:p>
          <a:p>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4</a:t>
            </a:fld>
            <a:endParaRPr lang="es-ES"/>
          </a:p>
        </p:txBody>
      </p:sp>
    </p:spTree>
    <p:extLst>
      <p:ext uri="{BB962C8B-B14F-4D97-AF65-F5344CB8AC3E}">
        <p14:creationId xmlns:p14="http://schemas.microsoft.com/office/powerpoint/2010/main" val="1710970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s-ES" dirty="0" err="1" smtClean="0"/>
              <a:t>Andre</a:t>
            </a:r>
            <a:r>
              <a:rPr lang="es-ES" dirty="0" smtClean="0"/>
              <a:t>: Hablar un poco de lo que escribimos en la sección «</a:t>
            </a:r>
            <a:r>
              <a:rPr lang="es-ES" sz="1200" b="1" kern="1200" dirty="0" smtClean="0">
                <a:solidFill>
                  <a:schemeClr val="tx1"/>
                </a:solidFill>
                <a:effectLst/>
                <a:latin typeface="+mn-lt"/>
                <a:ea typeface="+mn-ea"/>
                <a:cs typeface="+mn-cs"/>
              </a:rPr>
              <a:t>Contexto histórico en el siglo XX»</a:t>
            </a:r>
            <a:endParaRPr lang="es-ES" sz="1100" kern="1200" dirty="0" smtClean="0">
              <a:solidFill>
                <a:schemeClr val="tx1"/>
              </a:solidFill>
              <a:effectLst/>
              <a:latin typeface="+mn-lt"/>
              <a:ea typeface="+mn-ea"/>
              <a:cs typeface="+mn-cs"/>
            </a:endParaRPr>
          </a:p>
          <a:p>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5</a:t>
            </a:fld>
            <a:endParaRPr lang="es-ES"/>
          </a:p>
        </p:txBody>
      </p:sp>
    </p:spTree>
    <p:extLst>
      <p:ext uri="{BB962C8B-B14F-4D97-AF65-F5344CB8AC3E}">
        <p14:creationId xmlns:p14="http://schemas.microsoft.com/office/powerpoint/2010/main" val="776651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Andre</a:t>
            </a:r>
            <a:r>
              <a:rPr lang="es-ES" dirty="0" smtClean="0"/>
              <a:t>: Hablar de </a:t>
            </a:r>
            <a:r>
              <a:rPr lang="es-ES" dirty="0" err="1" smtClean="0"/>
              <a:t>BibFrame</a:t>
            </a:r>
            <a:r>
              <a:rPr lang="es-ES" dirty="0" smtClean="0"/>
              <a:t>, de</a:t>
            </a:r>
            <a:r>
              <a:rPr lang="es-ES" baseline="0" dirty="0" smtClean="0"/>
              <a:t> sus componentes, hacer hincapié en que se trata de un </a:t>
            </a:r>
            <a:r>
              <a:rPr lang="es-ES" baseline="0" dirty="0" err="1" smtClean="0"/>
              <a:t>framework</a:t>
            </a:r>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6</a:t>
            </a:fld>
            <a:endParaRPr lang="es-ES"/>
          </a:p>
        </p:txBody>
      </p:sp>
    </p:spTree>
    <p:extLst>
      <p:ext uri="{BB962C8B-B14F-4D97-AF65-F5344CB8AC3E}">
        <p14:creationId xmlns:p14="http://schemas.microsoft.com/office/powerpoint/2010/main" val="3372657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Andre</a:t>
            </a:r>
            <a:r>
              <a:rPr lang="es-ES" dirty="0" smtClean="0"/>
              <a:t>/</a:t>
            </a:r>
            <a:r>
              <a:rPr lang="es-ES" dirty="0" err="1" smtClean="0"/>
              <a:t>Gla</a:t>
            </a:r>
            <a:r>
              <a:rPr lang="es-ES" dirty="0" smtClean="0"/>
              <a:t>: desarrollar LOD</a:t>
            </a:r>
          </a:p>
          <a:p>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7</a:t>
            </a:fld>
            <a:endParaRPr lang="es-ES"/>
          </a:p>
        </p:txBody>
      </p:sp>
    </p:spTree>
    <p:extLst>
      <p:ext uri="{BB962C8B-B14F-4D97-AF65-F5344CB8AC3E}">
        <p14:creationId xmlns:p14="http://schemas.microsoft.com/office/powerpoint/2010/main" val="1794038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Gla</a:t>
            </a:r>
            <a:r>
              <a:rPr lang="es-ES" dirty="0" smtClean="0"/>
              <a:t>: decir que el trabajo consta de 4 etapas</a:t>
            </a:r>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8</a:t>
            </a:fld>
            <a:endParaRPr lang="es-ES"/>
          </a:p>
        </p:txBody>
      </p:sp>
    </p:spTree>
    <p:extLst>
      <p:ext uri="{BB962C8B-B14F-4D97-AF65-F5344CB8AC3E}">
        <p14:creationId xmlns:p14="http://schemas.microsoft.com/office/powerpoint/2010/main" val="4251470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Gla</a:t>
            </a:r>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9</a:t>
            </a:fld>
            <a:endParaRPr lang="es-ES"/>
          </a:p>
        </p:txBody>
      </p:sp>
    </p:spTree>
    <p:extLst>
      <p:ext uri="{BB962C8B-B14F-4D97-AF65-F5344CB8AC3E}">
        <p14:creationId xmlns:p14="http://schemas.microsoft.com/office/powerpoint/2010/main" val="3927492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Gla</a:t>
            </a:r>
            <a:r>
              <a:rPr lang="es-ES" dirty="0" smtClean="0"/>
              <a:t>: Repositorio HUMADOC (http://humadoc.mdp.edu.ar): se trata del repositorio de la Facultad de Humanidades de la Universidad Nacional de Mar del Plata el cual tiene como objetivo principal almacenar la producción científica, académica y administrativa de los docentes e investigadores con esta filiación. El repositorio actualmente está ajustado a las Directrices del Sistema Nacional de Repositorios Digitales.</a:t>
            </a:r>
            <a:endParaRPr lang="es-ES" dirty="0"/>
          </a:p>
        </p:txBody>
      </p:sp>
      <p:sp>
        <p:nvSpPr>
          <p:cNvPr id="4" name="3 Marcador de número de diapositiva"/>
          <p:cNvSpPr>
            <a:spLocks noGrp="1"/>
          </p:cNvSpPr>
          <p:nvPr>
            <p:ph type="sldNum" sz="quarter" idx="10"/>
          </p:nvPr>
        </p:nvSpPr>
        <p:spPr/>
        <p:txBody>
          <a:bodyPr/>
          <a:lstStyle/>
          <a:p>
            <a:fld id="{E5710756-E600-4D41-8098-317BF1470D00}" type="slidenum">
              <a:rPr lang="es-ES" smtClean="0"/>
              <a:t>10</a:t>
            </a:fld>
            <a:endParaRPr lang="es-ES"/>
          </a:p>
        </p:txBody>
      </p:sp>
    </p:spTree>
    <p:extLst>
      <p:ext uri="{BB962C8B-B14F-4D97-AF65-F5344CB8AC3E}">
        <p14:creationId xmlns:p14="http://schemas.microsoft.com/office/powerpoint/2010/main" val="2357922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EE03C8F-9DE8-47FD-82B1-EB5DBC8573E1}" type="datetimeFigureOut">
              <a:rPr lang="es-ES" smtClean="0"/>
              <a:t>03/10/2019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2F1F3D-16AE-48C6-A6A2-D2C4B1E18FF5}" type="slidenum">
              <a:rPr lang="es-ES" smtClean="0"/>
              <a:t>‹Nº›</a:t>
            </a:fld>
            <a:endParaRPr lang="es-ES"/>
          </a:p>
        </p:txBody>
      </p:sp>
    </p:spTree>
    <p:extLst>
      <p:ext uri="{BB962C8B-B14F-4D97-AF65-F5344CB8AC3E}">
        <p14:creationId xmlns:p14="http://schemas.microsoft.com/office/powerpoint/2010/main" val="114475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EE03C8F-9DE8-47FD-82B1-EB5DBC8573E1}" type="datetimeFigureOut">
              <a:rPr lang="es-ES" smtClean="0"/>
              <a:t>03/10/2019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2F1F3D-16AE-48C6-A6A2-D2C4B1E18FF5}" type="slidenum">
              <a:rPr lang="es-ES" smtClean="0"/>
              <a:t>‹Nº›</a:t>
            </a:fld>
            <a:endParaRPr lang="es-ES"/>
          </a:p>
        </p:txBody>
      </p:sp>
    </p:spTree>
    <p:extLst>
      <p:ext uri="{BB962C8B-B14F-4D97-AF65-F5344CB8AC3E}">
        <p14:creationId xmlns:p14="http://schemas.microsoft.com/office/powerpoint/2010/main" val="1631307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EE03C8F-9DE8-47FD-82B1-EB5DBC8573E1}" type="datetimeFigureOut">
              <a:rPr lang="es-ES" smtClean="0"/>
              <a:t>03/10/2019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2F1F3D-16AE-48C6-A6A2-D2C4B1E18FF5}" type="slidenum">
              <a:rPr lang="es-ES" smtClean="0"/>
              <a:t>‹Nº›</a:t>
            </a:fld>
            <a:endParaRPr lang="es-ES"/>
          </a:p>
        </p:txBody>
      </p:sp>
    </p:spTree>
    <p:extLst>
      <p:ext uri="{BB962C8B-B14F-4D97-AF65-F5344CB8AC3E}">
        <p14:creationId xmlns:p14="http://schemas.microsoft.com/office/powerpoint/2010/main" val="1991395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EE03C8F-9DE8-47FD-82B1-EB5DBC8573E1}" type="datetimeFigureOut">
              <a:rPr lang="es-ES" smtClean="0"/>
              <a:t>03/10/2019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2F1F3D-16AE-48C6-A6A2-D2C4B1E18FF5}" type="slidenum">
              <a:rPr lang="es-ES" smtClean="0"/>
              <a:t>‹Nº›</a:t>
            </a:fld>
            <a:endParaRPr lang="es-ES"/>
          </a:p>
        </p:txBody>
      </p:sp>
    </p:spTree>
    <p:extLst>
      <p:ext uri="{BB962C8B-B14F-4D97-AF65-F5344CB8AC3E}">
        <p14:creationId xmlns:p14="http://schemas.microsoft.com/office/powerpoint/2010/main" val="1924004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EE03C8F-9DE8-47FD-82B1-EB5DBC8573E1}" type="datetimeFigureOut">
              <a:rPr lang="es-ES" smtClean="0"/>
              <a:t>03/10/2019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B2F1F3D-16AE-48C6-A6A2-D2C4B1E18FF5}" type="slidenum">
              <a:rPr lang="es-ES" smtClean="0"/>
              <a:t>‹Nº›</a:t>
            </a:fld>
            <a:endParaRPr lang="es-ES"/>
          </a:p>
        </p:txBody>
      </p:sp>
    </p:spTree>
    <p:extLst>
      <p:ext uri="{BB962C8B-B14F-4D97-AF65-F5344CB8AC3E}">
        <p14:creationId xmlns:p14="http://schemas.microsoft.com/office/powerpoint/2010/main" val="65496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EE03C8F-9DE8-47FD-82B1-EB5DBC8573E1}" type="datetimeFigureOut">
              <a:rPr lang="es-ES" smtClean="0"/>
              <a:t>03/10/2019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B2F1F3D-16AE-48C6-A6A2-D2C4B1E18FF5}" type="slidenum">
              <a:rPr lang="es-ES" smtClean="0"/>
              <a:t>‹Nº›</a:t>
            </a:fld>
            <a:endParaRPr lang="es-ES"/>
          </a:p>
        </p:txBody>
      </p:sp>
    </p:spTree>
    <p:extLst>
      <p:ext uri="{BB962C8B-B14F-4D97-AF65-F5344CB8AC3E}">
        <p14:creationId xmlns:p14="http://schemas.microsoft.com/office/powerpoint/2010/main" val="2417737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EE03C8F-9DE8-47FD-82B1-EB5DBC8573E1}" type="datetimeFigureOut">
              <a:rPr lang="es-ES" smtClean="0"/>
              <a:t>03/10/2019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B2F1F3D-16AE-48C6-A6A2-D2C4B1E18FF5}" type="slidenum">
              <a:rPr lang="es-ES" smtClean="0"/>
              <a:t>‹Nº›</a:t>
            </a:fld>
            <a:endParaRPr lang="es-ES"/>
          </a:p>
        </p:txBody>
      </p:sp>
    </p:spTree>
    <p:extLst>
      <p:ext uri="{BB962C8B-B14F-4D97-AF65-F5344CB8AC3E}">
        <p14:creationId xmlns:p14="http://schemas.microsoft.com/office/powerpoint/2010/main" val="3712493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EE03C8F-9DE8-47FD-82B1-EB5DBC8573E1}" type="datetimeFigureOut">
              <a:rPr lang="es-ES" smtClean="0"/>
              <a:t>03/10/2019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B2F1F3D-16AE-48C6-A6A2-D2C4B1E18FF5}" type="slidenum">
              <a:rPr lang="es-ES" smtClean="0"/>
              <a:t>‹Nº›</a:t>
            </a:fld>
            <a:endParaRPr lang="es-ES"/>
          </a:p>
        </p:txBody>
      </p:sp>
    </p:spTree>
    <p:extLst>
      <p:ext uri="{BB962C8B-B14F-4D97-AF65-F5344CB8AC3E}">
        <p14:creationId xmlns:p14="http://schemas.microsoft.com/office/powerpoint/2010/main" val="2640749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EE03C8F-9DE8-47FD-82B1-EB5DBC8573E1}" type="datetimeFigureOut">
              <a:rPr lang="es-ES" smtClean="0"/>
              <a:t>03/10/2019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B2F1F3D-16AE-48C6-A6A2-D2C4B1E18FF5}" type="slidenum">
              <a:rPr lang="es-ES" smtClean="0"/>
              <a:t>‹Nº›</a:t>
            </a:fld>
            <a:endParaRPr lang="es-ES"/>
          </a:p>
        </p:txBody>
      </p:sp>
    </p:spTree>
    <p:extLst>
      <p:ext uri="{BB962C8B-B14F-4D97-AF65-F5344CB8AC3E}">
        <p14:creationId xmlns:p14="http://schemas.microsoft.com/office/powerpoint/2010/main" val="423862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EE03C8F-9DE8-47FD-82B1-EB5DBC8573E1}" type="datetimeFigureOut">
              <a:rPr lang="es-ES" smtClean="0"/>
              <a:t>03/10/2019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B2F1F3D-16AE-48C6-A6A2-D2C4B1E18FF5}" type="slidenum">
              <a:rPr lang="es-ES" smtClean="0"/>
              <a:t>‹Nº›</a:t>
            </a:fld>
            <a:endParaRPr lang="es-ES"/>
          </a:p>
        </p:txBody>
      </p:sp>
    </p:spTree>
    <p:extLst>
      <p:ext uri="{BB962C8B-B14F-4D97-AF65-F5344CB8AC3E}">
        <p14:creationId xmlns:p14="http://schemas.microsoft.com/office/powerpoint/2010/main" val="1442485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EE03C8F-9DE8-47FD-82B1-EB5DBC8573E1}" type="datetimeFigureOut">
              <a:rPr lang="es-ES" smtClean="0"/>
              <a:t>03/10/2019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B2F1F3D-16AE-48C6-A6A2-D2C4B1E18FF5}" type="slidenum">
              <a:rPr lang="es-ES" smtClean="0"/>
              <a:t>‹Nº›</a:t>
            </a:fld>
            <a:endParaRPr lang="es-ES"/>
          </a:p>
        </p:txBody>
      </p:sp>
    </p:spTree>
    <p:extLst>
      <p:ext uri="{BB962C8B-B14F-4D97-AF65-F5344CB8AC3E}">
        <p14:creationId xmlns:p14="http://schemas.microsoft.com/office/powerpoint/2010/main" val="1694326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E03C8F-9DE8-47FD-82B1-EB5DBC8573E1}" type="datetimeFigureOut">
              <a:rPr lang="es-ES" smtClean="0"/>
              <a:t>03/10/2019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2F1F3D-16AE-48C6-A6A2-D2C4B1E18FF5}" type="slidenum">
              <a:rPr lang="es-ES" smtClean="0"/>
              <a:t>‹Nº›</a:t>
            </a:fld>
            <a:endParaRPr lang="es-ES"/>
          </a:p>
        </p:txBody>
      </p:sp>
    </p:spTree>
    <p:extLst>
      <p:ext uri="{BB962C8B-B14F-4D97-AF65-F5344CB8AC3E}">
        <p14:creationId xmlns:p14="http://schemas.microsoft.com/office/powerpoint/2010/main" val="1160138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ctrTitle"/>
          </p:nvPr>
        </p:nvSpPr>
        <p:spPr>
          <a:xfrm>
            <a:off x="611560" y="908720"/>
            <a:ext cx="7772400" cy="1470025"/>
          </a:xfrm>
        </p:spPr>
        <p:txBody>
          <a:bodyPr>
            <a:noAutofit/>
          </a:bodyPr>
          <a:lstStyle/>
          <a:p>
            <a:r>
              <a:rPr lang="es-ES" sz="2400" b="1" dirty="0" smtClean="0">
                <a:solidFill>
                  <a:schemeClr val="bg1"/>
                </a:solidFill>
                <a:latin typeface="Open Sans" pitchFamily="34" charset="0"/>
                <a:ea typeface="Open Sans" pitchFamily="34" charset="0"/>
                <a:cs typeface="Open Sans" pitchFamily="34" charset="0"/>
              </a:rPr>
              <a:t>Diseño de una herramienta para la representación gráfica de relaciones en comunidades académicas a través de sistemas de información, mediante la utilización de </a:t>
            </a:r>
            <a:r>
              <a:rPr lang="es-ES" sz="2400" b="1" dirty="0" err="1" smtClean="0">
                <a:solidFill>
                  <a:schemeClr val="bg1"/>
                </a:solidFill>
                <a:latin typeface="Open Sans" pitchFamily="34" charset="0"/>
                <a:ea typeface="Open Sans" pitchFamily="34" charset="0"/>
                <a:cs typeface="Open Sans" pitchFamily="34" charset="0"/>
              </a:rPr>
              <a:t>BibFrame</a:t>
            </a:r>
            <a:r>
              <a:rPr lang="es-ES" sz="2800" b="1" dirty="0">
                <a:solidFill>
                  <a:schemeClr val="bg1"/>
                </a:solidFill>
                <a:latin typeface="Open Sans" pitchFamily="34" charset="0"/>
                <a:ea typeface="Open Sans" pitchFamily="34" charset="0"/>
                <a:cs typeface="Open Sans" pitchFamily="34" charset="0"/>
              </a:rPr>
              <a:t/>
            </a:r>
            <a:br>
              <a:rPr lang="es-ES" sz="2800" b="1" dirty="0">
                <a:solidFill>
                  <a:schemeClr val="bg1"/>
                </a:solidFill>
                <a:latin typeface="Open Sans" pitchFamily="34" charset="0"/>
                <a:ea typeface="Open Sans" pitchFamily="34" charset="0"/>
                <a:cs typeface="Open Sans" pitchFamily="34" charset="0"/>
              </a:rPr>
            </a:br>
            <a:endParaRPr lang="es-ES" sz="2800" b="1" dirty="0">
              <a:solidFill>
                <a:schemeClr val="bg1"/>
              </a:solidFill>
              <a:latin typeface="Open Sans" pitchFamily="34" charset="0"/>
              <a:ea typeface="Open Sans" pitchFamily="34" charset="0"/>
              <a:cs typeface="Open Sans" pitchFamily="34" charset="0"/>
            </a:endParaRPr>
          </a:p>
        </p:txBody>
      </p:sp>
      <p:sp>
        <p:nvSpPr>
          <p:cNvPr id="3" name="2 Subtítulo"/>
          <p:cNvSpPr>
            <a:spLocks noGrp="1"/>
          </p:cNvSpPr>
          <p:nvPr>
            <p:ph type="subTitle" idx="1"/>
          </p:nvPr>
        </p:nvSpPr>
        <p:spPr>
          <a:xfrm>
            <a:off x="807912" y="3789040"/>
            <a:ext cx="2944416" cy="1752600"/>
          </a:xfrm>
        </p:spPr>
        <p:txBody>
          <a:bodyPr>
            <a:noAutofit/>
          </a:bodyPr>
          <a:lstStyle/>
          <a:p>
            <a:pPr algn="l">
              <a:lnSpc>
                <a:spcPct val="150000"/>
              </a:lnSpc>
            </a:pPr>
            <a:r>
              <a:rPr lang="es-ES" sz="1800" b="1" dirty="0" smtClean="0">
                <a:solidFill>
                  <a:schemeClr val="bg1"/>
                </a:solidFill>
                <a:latin typeface="Arial Narrow" pitchFamily="34" charset="0"/>
                <a:ea typeface="Open Sans" pitchFamily="34" charset="0"/>
                <a:cs typeface="Open Sans" pitchFamily="34" charset="0"/>
              </a:rPr>
              <a:t>Fernández, Gladys Vanesa</a:t>
            </a:r>
          </a:p>
          <a:p>
            <a:pPr algn="l">
              <a:lnSpc>
                <a:spcPct val="150000"/>
              </a:lnSpc>
            </a:pPr>
            <a:r>
              <a:rPr lang="es-ES" sz="1800" b="1" dirty="0" err="1" smtClean="0">
                <a:solidFill>
                  <a:schemeClr val="bg1"/>
                </a:solidFill>
                <a:latin typeface="Arial Narrow" pitchFamily="34" charset="0"/>
                <a:ea typeface="Open Sans" pitchFamily="34" charset="0"/>
                <a:cs typeface="Open Sans" pitchFamily="34" charset="0"/>
              </a:rPr>
              <a:t>Blondeau</a:t>
            </a:r>
            <a:r>
              <a:rPr lang="es-ES" sz="1800" b="1" dirty="0" smtClean="0">
                <a:solidFill>
                  <a:schemeClr val="bg1"/>
                </a:solidFill>
                <a:latin typeface="Arial Narrow" pitchFamily="34" charset="0"/>
                <a:ea typeface="Open Sans" pitchFamily="34" charset="0"/>
                <a:cs typeface="Open Sans" pitchFamily="34" charset="0"/>
              </a:rPr>
              <a:t>, Andrea</a:t>
            </a:r>
          </a:p>
          <a:p>
            <a:pPr algn="l">
              <a:lnSpc>
                <a:spcPct val="150000"/>
              </a:lnSpc>
            </a:pPr>
            <a:r>
              <a:rPr lang="es-ES" sz="1800" b="1" dirty="0" err="1" smtClean="0">
                <a:solidFill>
                  <a:schemeClr val="bg1"/>
                </a:solidFill>
                <a:latin typeface="Arial Narrow" pitchFamily="34" charset="0"/>
                <a:ea typeface="Open Sans" pitchFamily="34" charset="0"/>
                <a:cs typeface="Open Sans" pitchFamily="34" charset="0"/>
              </a:rPr>
              <a:t>Biondelli</a:t>
            </a:r>
            <a:r>
              <a:rPr lang="es-ES" sz="1800" b="1" dirty="0" smtClean="0">
                <a:solidFill>
                  <a:schemeClr val="bg1"/>
                </a:solidFill>
                <a:latin typeface="Arial Narrow" pitchFamily="34" charset="0"/>
                <a:ea typeface="Open Sans" pitchFamily="34" charset="0"/>
                <a:cs typeface="Open Sans" pitchFamily="34" charset="0"/>
              </a:rPr>
              <a:t>, Virginia</a:t>
            </a:r>
          </a:p>
          <a:p>
            <a:pPr algn="l"/>
            <a:endParaRPr lang="es-ES" sz="1800" b="1" dirty="0">
              <a:latin typeface="Arial Narrow" pitchFamily="34" charset="0"/>
              <a:ea typeface="Open Sans" pitchFamily="34" charset="0"/>
              <a:cs typeface="Open Sans" pitchFamily="34" charset="0"/>
            </a:endParaRPr>
          </a:p>
        </p:txBody>
      </p:sp>
      <p:sp>
        <p:nvSpPr>
          <p:cNvPr id="4" name="3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
        <p:nvSpPr>
          <p:cNvPr id="5" name="4 Rectángulo redondeado"/>
          <p:cNvSpPr/>
          <p:nvPr/>
        </p:nvSpPr>
        <p:spPr>
          <a:xfrm>
            <a:off x="3218256" y="2447330"/>
            <a:ext cx="3018747" cy="50405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solidFill>
                  <a:schemeClr val="accent5">
                    <a:lumMod val="75000"/>
                  </a:schemeClr>
                </a:solidFill>
                <a:latin typeface="Open Sans" pitchFamily="34" charset="0"/>
                <a:ea typeface="Open Sans" pitchFamily="34" charset="0"/>
                <a:cs typeface="Open Sans" pitchFamily="34" charset="0"/>
              </a:rPr>
              <a:t>ETAPA 1 Y 2</a:t>
            </a:r>
            <a:endParaRPr lang="es-ES" sz="2400" b="1" dirty="0">
              <a:solidFill>
                <a:schemeClr val="accent5">
                  <a:lumMod val="75000"/>
                </a:schemeClr>
              </a:solidFill>
              <a:latin typeface="Open Sans" pitchFamily="34" charset="0"/>
              <a:ea typeface="Open Sans" pitchFamily="34" charset="0"/>
              <a:cs typeface="Open Sans" pitchFamily="34" charset="0"/>
            </a:endParaRPr>
          </a:p>
        </p:txBody>
      </p:sp>
      <p:sp>
        <p:nvSpPr>
          <p:cNvPr id="7" name="6 CuadroTexto"/>
          <p:cNvSpPr txBox="1"/>
          <p:nvPr/>
        </p:nvSpPr>
        <p:spPr>
          <a:xfrm>
            <a:off x="3460285" y="3789040"/>
            <a:ext cx="2263843" cy="1615827"/>
          </a:xfrm>
          <a:prstGeom prst="rect">
            <a:avLst/>
          </a:prstGeom>
          <a:noFill/>
        </p:spPr>
        <p:txBody>
          <a:bodyPr wrap="square" rtlCol="0">
            <a:spAutoFit/>
          </a:bodyPr>
          <a:lstStyle/>
          <a:p>
            <a:pPr>
              <a:lnSpc>
                <a:spcPct val="150000"/>
              </a:lnSpc>
            </a:pPr>
            <a:r>
              <a:rPr lang="es-ES" b="1" dirty="0" err="1">
                <a:solidFill>
                  <a:schemeClr val="bg1"/>
                </a:solidFill>
                <a:latin typeface="Arial Narrow" pitchFamily="34" charset="0"/>
                <a:ea typeface="Open Sans" pitchFamily="34" charset="0"/>
                <a:cs typeface="Open Sans" pitchFamily="34" charset="0"/>
              </a:rPr>
              <a:t>Hernandez</a:t>
            </a:r>
            <a:r>
              <a:rPr lang="es-ES" b="1" dirty="0">
                <a:solidFill>
                  <a:schemeClr val="bg1"/>
                </a:solidFill>
                <a:latin typeface="Arial Narrow" pitchFamily="34" charset="0"/>
                <a:ea typeface="Open Sans" pitchFamily="34" charset="0"/>
                <a:cs typeface="Open Sans" pitchFamily="34" charset="0"/>
              </a:rPr>
              <a:t>, Alicia</a:t>
            </a:r>
          </a:p>
          <a:p>
            <a:pPr>
              <a:lnSpc>
                <a:spcPct val="150000"/>
              </a:lnSpc>
            </a:pPr>
            <a:r>
              <a:rPr lang="es-ES" b="1" dirty="0" err="1">
                <a:solidFill>
                  <a:schemeClr val="bg1"/>
                </a:solidFill>
                <a:latin typeface="Arial Narrow" pitchFamily="34" charset="0"/>
                <a:ea typeface="Open Sans" pitchFamily="34" charset="0"/>
                <a:cs typeface="Open Sans" pitchFamily="34" charset="0"/>
              </a:rPr>
              <a:t>Sedem</a:t>
            </a:r>
            <a:r>
              <a:rPr lang="es-ES" b="1" dirty="0">
                <a:solidFill>
                  <a:schemeClr val="bg1"/>
                </a:solidFill>
                <a:latin typeface="Arial Narrow" pitchFamily="34" charset="0"/>
                <a:ea typeface="Open Sans" pitchFamily="34" charset="0"/>
                <a:cs typeface="Open Sans" pitchFamily="34" charset="0"/>
              </a:rPr>
              <a:t>, </a:t>
            </a:r>
            <a:r>
              <a:rPr lang="es-ES" b="1" dirty="0" smtClean="0">
                <a:solidFill>
                  <a:schemeClr val="bg1"/>
                </a:solidFill>
                <a:latin typeface="Arial Narrow" pitchFamily="34" charset="0"/>
                <a:ea typeface="Open Sans" pitchFamily="34" charset="0"/>
                <a:cs typeface="Open Sans" pitchFamily="34" charset="0"/>
              </a:rPr>
              <a:t>Dalila</a:t>
            </a:r>
          </a:p>
          <a:p>
            <a:pPr>
              <a:lnSpc>
                <a:spcPct val="150000"/>
              </a:lnSpc>
            </a:pPr>
            <a:r>
              <a:rPr lang="es-ES" b="1" dirty="0" smtClean="0">
                <a:solidFill>
                  <a:schemeClr val="bg1"/>
                </a:solidFill>
                <a:latin typeface="Arial Narrow" pitchFamily="34" charset="0"/>
                <a:ea typeface="Open Sans" pitchFamily="34" charset="0"/>
                <a:cs typeface="Open Sans" pitchFamily="34" charset="0"/>
              </a:rPr>
              <a:t>Cornejo, Rodrigo</a:t>
            </a:r>
            <a:endParaRPr lang="es-ES" b="1" dirty="0">
              <a:solidFill>
                <a:schemeClr val="bg1"/>
              </a:solidFill>
              <a:latin typeface="Arial Narrow" pitchFamily="34" charset="0"/>
              <a:ea typeface="Open Sans" pitchFamily="34" charset="0"/>
              <a:cs typeface="Open Sans" pitchFamily="34" charset="0"/>
            </a:endParaRPr>
          </a:p>
          <a:p>
            <a:endParaRPr lang="es-ES" dirty="0"/>
          </a:p>
        </p:txBody>
      </p:sp>
      <p:sp>
        <p:nvSpPr>
          <p:cNvPr id="8" name="7 Rectángulo redondeado"/>
          <p:cNvSpPr/>
          <p:nvPr/>
        </p:nvSpPr>
        <p:spPr>
          <a:xfrm>
            <a:off x="683569" y="3789040"/>
            <a:ext cx="4896544" cy="1615827"/>
          </a:xfrm>
          <a:prstGeom prst="roundRect">
            <a:avLst>
              <a:gd name="adj" fmla="val 11687"/>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904203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solidFill>
                  <a:schemeClr val="bg1"/>
                </a:solidFill>
                <a:latin typeface="Open Sans" pitchFamily="34" charset="0"/>
                <a:ea typeface="Open Sans" pitchFamily="34" charset="0"/>
                <a:cs typeface="Open Sans" pitchFamily="34" charset="0"/>
              </a:rPr>
              <a:t>Fuente de información seleccionada</a:t>
            </a:r>
            <a:endParaRPr lang="es-ES" b="1" dirty="0">
              <a:solidFill>
                <a:schemeClr val="bg1"/>
              </a:solidFill>
              <a:latin typeface="Open Sans" pitchFamily="34" charset="0"/>
              <a:ea typeface="Open Sans" pitchFamily="34" charset="0"/>
              <a:cs typeface="Open Sans" pitchFamily="34" charset="0"/>
            </a:endParaRPr>
          </a:p>
        </p:txBody>
      </p:sp>
      <p:sp>
        <p:nvSpPr>
          <p:cNvPr id="3" name="2 Marcador de contenido"/>
          <p:cNvSpPr>
            <a:spLocks noGrp="1"/>
          </p:cNvSpPr>
          <p:nvPr>
            <p:ph idx="1"/>
          </p:nvPr>
        </p:nvSpPr>
        <p:spPr/>
        <p:txBody>
          <a:bodyPr>
            <a:normAutofit/>
          </a:bodyPr>
          <a:lstStyle/>
          <a:p>
            <a:r>
              <a:rPr lang="es-ES" sz="2800" dirty="0" smtClean="0">
                <a:solidFill>
                  <a:schemeClr val="bg1"/>
                </a:solidFill>
                <a:latin typeface="Open Sans" pitchFamily="34" charset="0"/>
                <a:ea typeface="Open Sans" pitchFamily="34" charset="0"/>
                <a:cs typeface="Open Sans" pitchFamily="34" charset="0"/>
              </a:rPr>
              <a:t>Repositorio HUMADOC (http://humadoc.mdp.edu.ar)</a:t>
            </a:r>
            <a:endParaRPr lang="es-ES" sz="2800" dirty="0">
              <a:solidFill>
                <a:schemeClr val="bg1"/>
              </a:solidFill>
              <a:latin typeface="Open Sans" pitchFamily="34" charset="0"/>
              <a:ea typeface="Open Sans" pitchFamily="34" charset="0"/>
              <a:cs typeface="Open Sans" pitchFamily="34" charset="0"/>
            </a:endParaRPr>
          </a:p>
        </p:txBody>
      </p:sp>
      <p:sp>
        <p:nvSpPr>
          <p:cNvPr id="4" name="3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8224" t="7895" r="3353" b="5491"/>
          <a:stretch/>
        </p:blipFill>
        <p:spPr bwMode="auto">
          <a:xfrm>
            <a:off x="2771800" y="2708920"/>
            <a:ext cx="5609583" cy="308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1953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bg1"/>
                </a:solidFill>
                <a:latin typeface="Open Sans" pitchFamily="34" charset="0"/>
                <a:ea typeface="Open Sans" pitchFamily="34" charset="0"/>
                <a:cs typeface="Open Sans" pitchFamily="34" charset="0"/>
              </a:rPr>
              <a:t>Metodología</a:t>
            </a:r>
            <a:endParaRPr lang="es-ES" b="1" dirty="0">
              <a:solidFill>
                <a:schemeClr val="bg1"/>
              </a:solidFill>
              <a:latin typeface="Open Sans" pitchFamily="34" charset="0"/>
              <a:ea typeface="Open Sans" pitchFamily="34" charset="0"/>
              <a:cs typeface="Open Sans" pitchFamily="34" charset="0"/>
            </a:endParaRPr>
          </a:p>
        </p:txBody>
      </p:sp>
      <p:sp>
        <p:nvSpPr>
          <p:cNvPr id="3" name="2 Marcador de contenido"/>
          <p:cNvSpPr>
            <a:spLocks noGrp="1"/>
          </p:cNvSpPr>
          <p:nvPr>
            <p:ph idx="1"/>
          </p:nvPr>
        </p:nvSpPr>
        <p:spPr/>
        <p:txBody>
          <a:bodyPr>
            <a:normAutofit/>
          </a:bodyPr>
          <a:lstStyle/>
          <a:p>
            <a:pPr marL="514350" indent="-514350">
              <a:buFont typeface="+mj-lt"/>
              <a:buAutoNum type="arabicPeriod"/>
            </a:pPr>
            <a:r>
              <a:rPr lang="es-ES" sz="2800" dirty="0" smtClean="0">
                <a:solidFill>
                  <a:schemeClr val="bg1"/>
                </a:solidFill>
                <a:latin typeface="Open Sans" pitchFamily="34" charset="0"/>
                <a:ea typeface="Open Sans" pitchFamily="34" charset="0"/>
                <a:cs typeface="Open Sans" pitchFamily="34" charset="0"/>
              </a:rPr>
              <a:t>Diseño de un prototipo de la herramienta.</a:t>
            </a:r>
          </a:p>
          <a:p>
            <a:pPr marL="514350" indent="-514350">
              <a:buFont typeface="+mj-lt"/>
              <a:buAutoNum type="arabicPeriod"/>
            </a:pPr>
            <a:r>
              <a:rPr lang="es-ES" sz="2800" dirty="0" smtClean="0">
                <a:solidFill>
                  <a:schemeClr val="bg1"/>
                </a:solidFill>
                <a:latin typeface="Open Sans" pitchFamily="34" charset="0"/>
                <a:ea typeface="Open Sans" pitchFamily="34" charset="0"/>
                <a:cs typeface="Open Sans" pitchFamily="34" charset="0"/>
              </a:rPr>
              <a:t>Realización del mapeo entre los elementos constitutivos de </a:t>
            </a:r>
            <a:r>
              <a:rPr lang="es-ES" sz="2800" dirty="0" err="1" smtClean="0">
                <a:solidFill>
                  <a:schemeClr val="bg1"/>
                </a:solidFill>
                <a:latin typeface="Open Sans" pitchFamily="34" charset="0"/>
                <a:ea typeface="Open Sans" pitchFamily="34" charset="0"/>
                <a:cs typeface="Open Sans" pitchFamily="34" charset="0"/>
              </a:rPr>
              <a:t>Bibframe</a:t>
            </a:r>
            <a:r>
              <a:rPr lang="es-ES" sz="2800" dirty="0" smtClean="0">
                <a:solidFill>
                  <a:schemeClr val="bg1"/>
                </a:solidFill>
                <a:latin typeface="Open Sans" pitchFamily="34" charset="0"/>
                <a:ea typeface="Open Sans" pitchFamily="34" charset="0"/>
                <a:cs typeface="Open Sans" pitchFamily="34" charset="0"/>
              </a:rPr>
              <a:t> y el esquema </a:t>
            </a:r>
            <a:r>
              <a:rPr lang="es-ES" sz="2800" dirty="0" err="1" smtClean="0">
                <a:solidFill>
                  <a:schemeClr val="bg1"/>
                </a:solidFill>
                <a:latin typeface="Open Sans" pitchFamily="34" charset="0"/>
                <a:ea typeface="Open Sans" pitchFamily="34" charset="0"/>
                <a:cs typeface="Open Sans" pitchFamily="34" charset="0"/>
              </a:rPr>
              <a:t>Dublin</a:t>
            </a:r>
            <a:r>
              <a:rPr lang="es-ES" sz="2800" dirty="0" smtClean="0">
                <a:solidFill>
                  <a:schemeClr val="bg1"/>
                </a:solidFill>
                <a:latin typeface="Open Sans" pitchFamily="34" charset="0"/>
                <a:ea typeface="Open Sans" pitchFamily="34" charset="0"/>
                <a:cs typeface="Open Sans" pitchFamily="34" charset="0"/>
              </a:rPr>
              <a:t> </a:t>
            </a:r>
            <a:r>
              <a:rPr lang="es-ES" sz="2800" dirty="0" err="1" smtClean="0">
                <a:solidFill>
                  <a:schemeClr val="bg1"/>
                </a:solidFill>
                <a:latin typeface="Open Sans" pitchFamily="34" charset="0"/>
                <a:ea typeface="Open Sans" pitchFamily="34" charset="0"/>
                <a:cs typeface="Open Sans" pitchFamily="34" charset="0"/>
              </a:rPr>
              <a:t>Core</a:t>
            </a:r>
            <a:r>
              <a:rPr lang="es-ES" sz="2800" dirty="0" smtClean="0">
                <a:solidFill>
                  <a:schemeClr val="bg1"/>
                </a:solidFill>
                <a:latin typeface="Open Sans" pitchFamily="34" charset="0"/>
                <a:ea typeface="Open Sans" pitchFamily="34" charset="0"/>
                <a:cs typeface="Open Sans" pitchFamily="34" charset="0"/>
              </a:rPr>
              <a:t> bajo las directrices del SNRD.</a:t>
            </a:r>
          </a:p>
          <a:p>
            <a:pPr marL="514350" indent="-514350">
              <a:buFont typeface="+mj-lt"/>
              <a:buAutoNum type="arabicPeriod"/>
            </a:pPr>
            <a:r>
              <a:rPr lang="es-ES" sz="2800" dirty="0" smtClean="0">
                <a:solidFill>
                  <a:schemeClr val="bg1"/>
                </a:solidFill>
                <a:latin typeface="Open Sans" pitchFamily="34" charset="0"/>
                <a:ea typeface="Open Sans" pitchFamily="34" charset="0"/>
                <a:cs typeface="Open Sans" pitchFamily="34" charset="0"/>
              </a:rPr>
              <a:t>Establecimiento de relaciones entre elementos de </a:t>
            </a:r>
            <a:r>
              <a:rPr lang="es-ES" sz="2800" dirty="0" err="1" smtClean="0">
                <a:solidFill>
                  <a:schemeClr val="bg1"/>
                </a:solidFill>
                <a:latin typeface="Open Sans" pitchFamily="34" charset="0"/>
                <a:ea typeface="Open Sans" pitchFamily="34" charset="0"/>
                <a:cs typeface="Open Sans" pitchFamily="34" charset="0"/>
              </a:rPr>
              <a:t>BibFrame</a:t>
            </a:r>
            <a:r>
              <a:rPr lang="es-ES" sz="2800" dirty="0" smtClean="0">
                <a:solidFill>
                  <a:schemeClr val="bg1"/>
                </a:solidFill>
                <a:latin typeface="Open Sans" pitchFamily="34" charset="0"/>
                <a:ea typeface="Open Sans" pitchFamily="34" charset="0"/>
                <a:cs typeface="Open Sans" pitchFamily="34" charset="0"/>
              </a:rPr>
              <a:t> relevantes para el contexto científico-académico.</a:t>
            </a:r>
          </a:p>
          <a:p>
            <a:pPr marL="514350" indent="-514350">
              <a:buFont typeface="+mj-lt"/>
              <a:buAutoNum type="arabicPeriod"/>
            </a:pPr>
            <a:r>
              <a:rPr lang="es-ES" sz="2800" dirty="0" smtClean="0">
                <a:solidFill>
                  <a:schemeClr val="bg1"/>
                </a:solidFill>
                <a:latin typeface="Open Sans" pitchFamily="34" charset="0"/>
                <a:ea typeface="Open Sans" pitchFamily="34" charset="0"/>
                <a:cs typeface="Open Sans" pitchFamily="34" charset="0"/>
              </a:rPr>
              <a:t>Pruebas con registros almacenados en HUMADOC</a:t>
            </a:r>
          </a:p>
          <a:p>
            <a:endParaRPr lang="es-ES" dirty="0"/>
          </a:p>
        </p:txBody>
      </p:sp>
      <p:sp>
        <p:nvSpPr>
          <p:cNvPr id="5" name="4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2645119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solidFill>
                  <a:schemeClr val="bg1"/>
                </a:solidFill>
                <a:latin typeface="Open Sans" pitchFamily="34" charset="0"/>
                <a:ea typeface="Open Sans" pitchFamily="34" charset="0"/>
                <a:cs typeface="Open Sans" pitchFamily="34" charset="0"/>
              </a:rPr>
              <a:t>Etapa 1 – Diseño de prototipo</a:t>
            </a:r>
            <a:endParaRPr lang="es-ES" b="1" dirty="0">
              <a:solidFill>
                <a:schemeClr val="bg1"/>
              </a:solidFill>
              <a:latin typeface="Open Sans" pitchFamily="34" charset="0"/>
              <a:ea typeface="Open Sans" pitchFamily="34" charset="0"/>
              <a:cs typeface="Open Sans" pitchFamily="34" charset="0"/>
            </a:endParaRPr>
          </a:p>
        </p:txBody>
      </p:sp>
      <p:pic>
        <p:nvPicPr>
          <p:cNvPr id="4" name="3 Imagen" descr="https://lh4.googleusercontent.com/wsONcM-FR3SgqLyvi8FdOPNJ02Mo7T2LjV5SMKoA8wMHtAZP-8gRqWGx82B5neSPGQJExLwo5p7teuQT2p_ttMMs-gxC3awJb8QvKTCtiGADb1jfMwQkZ4Ge_i0l6P0-gP_7iYjnuWaxKKTu"/>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7584" y="2132856"/>
            <a:ext cx="7922087" cy="2075542"/>
          </a:xfrm>
          <a:prstGeom prst="rect">
            <a:avLst/>
          </a:prstGeom>
          <a:noFill/>
          <a:ln>
            <a:noFill/>
          </a:ln>
        </p:spPr>
      </p:pic>
      <p:sp>
        <p:nvSpPr>
          <p:cNvPr id="5" name="4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40634752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solidFill>
                  <a:schemeClr val="bg1"/>
                </a:solidFill>
                <a:latin typeface="Open Sans" pitchFamily="34" charset="0"/>
                <a:ea typeface="Open Sans" pitchFamily="34" charset="0"/>
                <a:cs typeface="Open Sans" pitchFamily="34" charset="0"/>
              </a:rPr>
              <a:t>Etapa 2 – Mapeo </a:t>
            </a:r>
            <a:r>
              <a:rPr lang="es-ES" b="1" dirty="0" err="1" smtClean="0">
                <a:solidFill>
                  <a:schemeClr val="bg1"/>
                </a:solidFill>
                <a:latin typeface="Open Sans" pitchFamily="34" charset="0"/>
                <a:ea typeface="Open Sans" pitchFamily="34" charset="0"/>
                <a:cs typeface="Open Sans" pitchFamily="34" charset="0"/>
              </a:rPr>
              <a:t>Dublin</a:t>
            </a:r>
            <a:r>
              <a:rPr lang="es-ES" b="1" dirty="0" smtClean="0">
                <a:solidFill>
                  <a:schemeClr val="bg1"/>
                </a:solidFill>
                <a:latin typeface="Open Sans" pitchFamily="34" charset="0"/>
                <a:ea typeface="Open Sans" pitchFamily="34" charset="0"/>
                <a:cs typeface="Open Sans" pitchFamily="34" charset="0"/>
              </a:rPr>
              <a:t> </a:t>
            </a:r>
            <a:r>
              <a:rPr lang="es-ES" b="1" dirty="0" err="1" smtClean="0">
                <a:solidFill>
                  <a:schemeClr val="bg1"/>
                </a:solidFill>
                <a:latin typeface="Open Sans" pitchFamily="34" charset="0"/>
                <a:ea typeface="Open Sans" pitchFamily="34" charset="0"/>
                <a:cs typeface="Open Sans" pitchFamily="34" charset="0"/>
              </a:rPr>
              <a:t>Core</a:t>
            </a:r>
            <a:r>
              <a:rPr lang="es-ES" b="1" dirty="0" smtClean="0">
                <a:solidFill>
                  <a:schemeClr val="bg1"/>
                </a:solidFill>
                <a:latin typeface="Open Sans" pitchFamily="34" charset="0"/>
                <a:ea typeface="Open Sans" pitchFamily="34" charset="0"/>
                <a:cs typeface="Open Sans" pitchFamily="34" charset="0"/>
              </a:rPr>
              <a:t> (SNRD) - </a:t>
            </a:r>
            <a:r>
              <a:rPr lang="es-ES" b="1" dirty="0" err="1" smtClean="0">
                <a:solidFill>
                  <a:schemeClr val="bg1"/>
                </a:solidFill>
                <a:latin typeface="Open Sans" pitchFamily="34" charset="0"/>
                <a:ea typeface="Open Sans" pitchFamily="34" charset="0"/>
                <a:cs typeface="Open Sans" pitchFamily="34" charset="0"/>
              </a:rPr>
              <a:t>BibFrame</a:t>
            </a:r>
            <a:endParaRPr lang="es-ES" b="1" dirty="0">
              <a:solidFill>
                <a:schemeClr val="bg1"/>
              </a:solidFill>
              <a:latin typeface="Open Sans" pitchFamily="34" charset="0"/>
              <a:ea typeface="Open Sans" pitchFamily="34" charset="0"/>
              <a:cs typeface="Open Sans" pitchFamily="34" charset="0"/>
            </a:endParaRPr>
          </a:p>
        </p:txBody>
      </p:sp>
      <p:sp>
        <p:nvSpPr>
          <p:cNvPr id="4" name="3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2126" t="23775" r="13599" b="9559"/>
          <a:stretch/>
        </p:blipFill>
        <p:spPr bwMode="auto">
          <a:xfrm>
            <a:off x="718792" y="1740350"/>
            <a:ext cx="7897270" cy="3985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31607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solidFill>
                  <a:schemeClr val="bg1"/>
                </a:solidFill>
                <a:latin typeface="Open Sans" pitchFamily="34" charset="0"/>
                <a:ea typeface="Open Sans" pitchFamily="34" charset="0"/>
                <a:cs typeface="Open Sans" pitchFamily="34" charset="0"/>
              </a:rPr>
              <a:t>Etapa 3 – establecimiento de relaciones</a:t>
            </a:r>
            <a:endParaRPr lang="es-ES" b="1" dirty="0">
              <a:solidFill>
                <a:schemeClr val="bg1"/>
              </a:solidFill>
              <a:latin typeface="Open Sans" pitchFamily="34" charset="0"/>
              <a:ea typeface="Open Sans" pitchFamily="34" charset="0"/>
              <a:cs typeface="Open Sans" pitchFamily="34" charset="0"/>
            </a:endParaRPr>
          </a:p>
        </p:txBody>
      </p:sp>
      <p:sp>
        <p:nvSpPr>
          <p:cNvPr id="3" name="2 Marcador de contenido"/>
          <p:cNvSpPr>
            <a:spLocks noGrp="1"/>
          </p:cNvSpPr>
          <p:nvPr>
            <p:ph idx="1"/>
          </p:nvPr>
        </p:nvSpPr>
        <p:spPr>
          <a:xfrm>
            <a:off x="612830" y="2996952"/>
            <a:ext cx="8229600" cy="676672"/>
          </a:xfrm>
        </p:spPr>
        <p:txBody>
          <a:bodyPr>
            <a:normAutofit/>
          </a:bodyPr>
          <a:lstStyle/>
          <a:p>
            <a:pPr marL="0" indent="0">
              <a:buNone/>
            </a:pPr>
            <a:r>
              <a:rPr lang="es-ES" sz="2800" dirty="0" smtClean="0">
                <a:solidFill>
                  <a:schemeClr val="bg1"/>
                </a:solidFill>
                <a:latin typeface="Open Sans" pitchFamily="34" charset="0"/>
                <a:ea typeface="Open Sans" pitchFamily="34" charset="0"/>
                <a:cs typeface="Open Sans" pitchFamily="34" charset="0"/>
              </a:rPr>
              <a:t>El «</a:t>
            </a:r>
            <a:r>
              <a:rPr lang="es-ES" sz="2800" dirty="0" err="1" smtClean="0">
                <a:solidFill>
                  <a:schemeClr val="bg1"/>
                </a:solidFill>
                <a:latin typeface="Open Sans" pitchFamily="34" charset="0"/>
                <a:ea typeface="Open Sans" pitchFamily="34" charset="0"/>
                <a:cs typeface="Open Sans" pitchFamily="34" charset="0"/>
              </a:rPr>
              <a:t>linkable</a:t>
            </a:r>
            <a:r>
              <a:rPr lang="es-ES" sz="2800" dirty="0" smtClean="0">
                <a:solidFill>
                  <a:schemeClr val="bg1"/>
                </a:solidFill>
                <a:latin typeface="Open Sans" pitchFamily="34" charset="0"/>
                <a:ea typeface="Open Sans" pitchFamily="34" charset="0"/>
                <a:cs typeface="Open Sans" pitchFamily="34" charset="0"/>
              </a:rPr>
              <a:t>» Gustavo </a:t>
            </a:r>
            <a:r>
              <a:rPr lang="es-ES" sz="2800" dirty="0" err="1" smtClean="0">
                <a:solidFill>
                  <a:schemeClr val="bg1"/>
                </a:solidFill>
                <a:latin typeface="Open Sans" pitchFamily="34" charset="0"/>
                <a:ea typeface="Open Sans" pitchFamily="34" charset="0"/>
                <a:cs typeface="Open Sans" pitchFamily="34" charset="0"/>
              </a:rPr>
              <a:t>Liberatore</a:t>
            </a:r>
            <a:r>
              <a:rPr lang="es-ES" sz="2800" dirty="0" smtClean="0">
                <a:solidFill>
                  <a:schemeClr val="bg1"/>
                </a:solidFill>
                <a:latin typeface="Open Sans" pitchFamily="34" charset="0"/>
                <a:ea typeface="Open Sans" pitchFamily="34" charset="0"/>
                <a:cs typeface="Open Sans" pitchFamily="34" charset="0"/>
              </a:rPr>
              <a:t> (Breve extracto)</a:t>
            </a:r>
            <a:endParaRPr lang="es-ES" sz="2800" dirty="0">
              <a:solidFill>
                <a:schemeClr val="bg1"/>
              </a:solidFill>
              <a:latin typeface="Open Sans" pitchFamily="34" charset="0"/>
              <a:ea typeface="Open Sans" pitchFamily="34" charset="0"/>
              <a:cs typeface="Open Sans" pitchFamily="34" charset="0"/>
            </a:endParaRPr>
          </a:p>
        </p:txBody>
      </p:sp>
      <p:sp>
        <p:nvSpPr>
          <p:cNvPr id="4" name="3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41157072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3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9391" y="0"/>
            <a:ext cx="6116478" cy="6116478"/>
          </a:xfrm>
          <a:prstGeom prst="rect">
            <a:avLst/>
          </a:prstGeom>
        </p:spPr>
      </p:pic>
    </p:spTree>
    <p:extLst>
      <p:ext uri="{BB962C8B-B14F-4D97-AF65-F5344CB8AC3E}">
        <p14:creationId xmlns:p14="http://schemas.microsoft.com/office/powerpoint/2010/main" val="1644316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bg1"/>
                </a:solidFill>
              </a:rPr>
              <a:t>Etapa 4 – </a:t>
            </a:r>
            <a:r>
              <a:rPr lang="es-ES" b="1" dirty="0" smtClean="0">
                <a:solidFill>
                  <a:schemeClr val="bg1"/>
                </a:solidFill>
              </a:rPr>
              <a:t>implementación</a:t>
            </a:r>
            <a:endParaRPr lang="es-ES" b="1" dirty="0">
              <a:solidFill>
                <a:schemeClr val="bg1"/>
              </a:solidFill>
            </a:endParaRPr>
          </a:p>
        </p:txBody>
      </p:sp>
      <p:sp>
        <p:nvSpPr>
          <p:cNvPr id="3" name="2 Marcador de contenido"/>
          <p:cNvSpPr>
            <a:spLocks noGrp="1"/>
          </p:cNvSpPr>
          <p:nvPr>
            <p:ph idx="1"/>
          </p:nvPr>
        </p:nvSpPr>
        <p:spPr/>
        <p:txBody>
          <a:bodyPr/>
          <a:lstStyle/>
          <a:p>
            <a:r>
              <a:rPr lang="es-ES" dirty="0" smtClean="0">
                <a:solidFill>
                  <a:schemeClr val="bg1"/>
                </a:solidFill>
                <a:latin typeface="Open Sans" pitchFamily="34" charset="0"/>
                <a:ea typeface="Open Sans" pitchFamily="34" charset="0"/>
                <a:cs typeface="Open Sans" pitchFamily="34" charset="0"/>
              </a:rPr>
              <a:t>Qué tecnologías utilizaremos</a:t>
            </a:r>
          </a:p>
          <a:p>
            <a:r>
              <a:rPr lang="es-ES" dirty="0" smtClean="0">
                <a:solidFill>
                  <a:schemeClr val="bg1"/>
                </a:solidFill>
                <a:latin typeface="Open Sans" pitchFamily="34" charset="0"/>
                <a:ea typeface="Open Sans" pitchFamily="34" charset="0"/>
                <a:cs typeface="Open Sans" pitchFamily="34" charset="0"/>
              </a:rPr>
              <a:t>Diseño</a:t>
            </a:r>
            <a:endParaRPr lang="es-ES" dirty="0">
              <a:solidFill>
                <a:schemeClr val="bg1"/>
              </a:solidFill>
              <a:latin typeface="Open Sans" pitchFamily="34" charset="0"/>
              <a:ea typeface="Open Sans" pitchFamily="34" charset="0"/>
              <a:cs typeface="Open Sans" pitchFamily="34" charset="0"/>
            </a:endParaRPr>
          </a:p>
        </p:txBody>
      </p:sp>
      <p:sp>
        <p:nvSpPr>
          <p:cNvPr id="4" name="3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2751875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bg1"/>
                </a:solidFill>
              </a:rPr>
              <a:t>Conclusiones y aportes</a:t>
            </a:r>
            <a:endParaRPr lang="es-ES" dirty="0">
              <a:solidFill>
                <a:schemeClr val="bg1"/>
              </a:solidFill>
            </a:endParaRPr>
          </a:p>
        </p:txBody>
      </p:sp>
      <p:sp>
        <p:nvSpPr>
          <p:cNvPr id="3" name="2 Marcador de contenido"/>
          <p:cNvSpPr>
            <a:spLocks noGrp="1"/>
          </p:cNvSpPr>
          <p:nvPr>
            <p:ph idx="1"/>
          </p:nvPr>
        </p:nvSpPr>
        <p:spPr>
          <a:xfrm>
            <a:off x="457200" y="1340768"/>
            <a:ext cx="8229600" cy="4525963"/>
          </a:xfrm>
        </p:spPr>
        <p:txBody>
          <a:bodyPr>
            <a:normAutofit/>
          </a:bodyPr>
          <a:lstStyle/>
          <a:p>
            <a:pPr marL="0" indent="0" algn="ctr">
              <a:lnSpc>
                <a:spcPct val="120000"/>
              </a:lnSpc>
              <a:buNone/>
            </a:pPr>
            <a:r>
              <a:rPr lang="es-ES" sz="2000" dirty="0" smtClean="0">
                <a:solidFill>
                  <a:schemeClr val="bg1"/>
                </a:solidFill>
                <a:latin typeface="Open Sans" pitchFamily="34" charset="0"/>
                <a:ea typeface="Open Sans" pitchFamily="34" charset="0"/>
                <a:cs typeface="Open Sans" pitchFamily="34" charset="0"/>
              </a:rPr>
              <a:t>En estas dos etapas se han trazado los puntos más importantes del trabajo, por una parte la esquematización de un prototipo y por otro el establecimiento de un mapeo entre metadatos relevantes en el contexto científico académico. La tercera etapa consistirá en la determinación de las relaciones relevantes en dicho contexto y la expresión de dichas relaciones en formato RDF como paso principal para el desarrollo de la herramienta como producto final. Este trabajo cooperará en la comprensión de  los aportes que pueden realizarse a partir de la aplicación de </a:t>
            </a:r>
            <a:r>
              <a:rPr lang="es-ES" sz="2000" dirty="0" err="1" smtClean="0">
                <a:solidFill>
                  <a:schemeClr val="bg1"/>
                </a:solidFill>
                <a:latin typeface="Open Sans" pitchFamily="34" charset="0"/>
                <a:ea typeface="Open Sans" pitchFamily="34" charset="0"/>
                <a:cs typeface="Open Sans" pitchFamily="34" charset="0"/>
              </a:rPr>
              <a:t>frameworks</a:t>
            </a:r>
            <a:r>
              <a:rPr lang="es-ES" sz="2000" dirty="0" smtClean="0">
                <a:solidFill>
                  <a:schemeClr val="bg1"/>
                </a:solidFill>
                <a:latin typeface="Open Sans" pitchFamily="34" charset="0"/>
                <a:ea typeface="Open Sans" pitchFamily="34" charset="0"/>
                <a:cs typeface="Open Sans" pitchFamily="34" charset="0"/>
              </a:rPr>
              <a:t> como </a:t>
            </a:r>
            <a:r>
              <a:rPr lang="es-ES" sz="2000" dirty="0" err="1" smtClean="0">
                <a:solidFill>
                  <a:schemeClr val="bg1"/>
                </a:solidFill>
                <a:latin typeface="Open Sans" pitchFamily="34" charset="0"/>
                <a:ea typeface="Open Sans" pitchFamily="34" charset="0"/>
                <a:cs typeface="Open Sans" pitchFamily="34" charset="0"/>
              </a:rPr>
              <a:t>BibFrame</a:t>
            </a:r>
            <a:r>
              <a:rPr lang="es-ES" sz="2000" dirty="0" smtClean="0">
                <a:solidFill>
                  <a:schemeClr val="bg1"/>
                </a:solidFill>
                <a:latin typeface="Open Sans" pitchFamily="34" charset="0"/>
                <a:ea typeface="Open Sans" pitchFamily="34" charset="0"/>
                <a:cs typeface="Open Sans" pitchFamily="34" charset="0"/>
              </a:rPr>
              <a:t>, los cuales requieren un nivel de abstracción diferente a la concepción actual de la información en sistemas documentales y de información.</a:t>
            </a:r>
            <a:endParaRPr lang="es-ES" sz="2000" dirty="0">
              <a:solidFill>
                <a:schemeClr val="bg1"/>
              </a:solidFill>
              <a:latin typeface="Open Sans" pitchFamily="34" charset="0"/>
              <a:ea typeface="Open Sans" pitchFamily="34" charset="0"/>
              <a:cs typeface="Open Sans" pitchFamily="34" charset="0"/>
            </a:endParaRPr>
          </a:p>
        </p:txBody>
      </p:sp>
      <p:sp>
        <p:nvSpPr>
          <p:cNvPr id="4" name="3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3741180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85800" y="764705"/>
            <a:ext cx="7772400" cy="2835746"/>
          </a:xfrm>
        </p:spPr>
        <p:txBody>
          <a:bodyPr>
            <a:normAutofit fontScale="90000"/>
          </a:bodyPr>
          <a:lstStyle/>
          <a:p>
            <a:r>
              <a:rPr lang="es-ES" dirty="0" smtClean="0"/>
              <a:t/>
            </a:r>
            <a:br>
              <a:rPr lang="es-ES" dirty="0" smtClean="0"/>
            </a:br>
            <a:r>
              <a:rPr lang="es-ES" sz="3100" b="1" dirty="0" smtClean="0">
                <a:solidFill>
                  <a:schemeClr val="bg1"/>
                </a:solidFill>
                <a:latin typeface="Open Sans" pitchFamily="34" charset="0"/>
                <a:ea typeface="Open Sans" pitchFamily="34" charset="0"/>
                <a:cs typeface="Open Sans" pitchFamily="34" charset="0"/>
              </a:rPr>
              <a:t>Evolucionando </a:t>
            </a:r>
            <a:r>
              <a:rPr lang="es-ES" sz="3100" b="1" dirty="0">
                <a:solidFill>
                  <a:schemeClr val="bg1"/>
                </a:solidFill>
                <a:latin typeface="Open Sans" pitchFamily="34" charset="0"/>
                <a:ea typeface="Open Sans" pitchFamily="34" charset="0"/>
                <a:cs typeface="Open Sans" pitchFamily="34" charset="0"/>
              </a:rPr>
              <a:t>de la vinculación de "cadenas" a la vinculación de "cosas</a:t>
            </a:r>
            <a:r>
              <a:rPr lang="es-ES" sz="3100" b="1" dirty="0" smtClean="0">
                <a:solidFill>
                  <a:schemeClr val="bg1"/>
                </a:solidFill>
                <a:latin typeface="Open Sans" pitchFamily="34" charset="0"/>
                <a:ea typeface="Open Sans" pitchFamily="34" charset="0"/>
                <a:cs typeface="Open Sans" pitchFamily="34" charset="0"/>
              </a:rPr>
              <a:t>".</a:t>
            </a:r>
            <a:r>
              <a:rPr lang="es-ES" sz="3100" dirty="0" smtClean="0">
                <a:solidFill>
                  <a:schemeClr val="bg1"/>
                </a:solidFill>
                <a:latin typeface="Open Sans" pitchFamily="34" charset="0"/>
                <a:ea typeface="Open Sans" pitchFamily="34" charset="0"/>
                <a:cs typeface="Open Sans" pitchFamily="34" charset="0"/>
              </a:rPr>
              <a:t/>
            </a:r>
            <a:br>
              <a:rPr lang="es-ES" sz="3100" dirty="0" smtClean="0">
                <a:solidFill>
                  <a:schemeClr val="bg1"/>
                </a:solidFill>
                <a:latin typeface="Open Sans" pitchFamily="34" charset="0"/>
                <a:ea typeface="Open Sans" pitchFamily="34" charset="0"/>
                <a:cs typeface="Open Sans" pitchFamily="34" charset="0"/>
              </a:rPr>
            </a:br>
            <a:r>
              <a:rPr lang="en-US" sz="2700" i="1" dirty="0">
                <a:solidFill>
                  <a:schemeClr val="bg1"/>
                </a:solidFill>
                <a:latin typeface="Open Sans" pitchFamily="34" charset="0"/>
                <a:ea typeface="Open Sans" pitchFamily="34" charset="0"/>
                <a:cs typeface="Open Sans" pitchFamily="34" charset="0"/>
              </a:rPr>
              <a:t>Evolving from linking of “strings” to linking of “things</a:t>
            </a:r>
            <a:r>
              <a:rPr lang="en-US" sz="2700" i="1" dirty="0" smtClean="0">
                <a:solidFill>
                  <a:schemeClr val="bg1"/>
                </a:solidFill>
                <a:latin typeface="Open Sans" pitchFamily="34" charset="0"/>
                <a:ea typeface="Open Sans" pitchFamily="34" charset="0"/>
                <a:cs typeface="Open Sans" pitchFamily="34" charset="0"/>
              </a:rPr>
              <a:t>.” (Miller, Eric. 2006)</a:t>
            </a:r>
            <a:r>
              <a:rPr lang="es-ES" sz="3100" b="1" dirty="0" smtClean="0">
                <a:solidFill>
                  <a:schemeClr val="bg1"/>
                </a:solidFill>
                <a:latin typeface="Open Sans" pitchFamily="34" charset="0"/>
                <a:ea typeface="Open Sans" pitchFamily="34" charset="0"/>
                <a:cs typeface="Open Sans" pitchFamily="34" charset="0"/>
              </a:rPr>
              <a:t/>
            </a:r>
            <a:br>
              <a:rPr lang="es-ES" sz="3100" b="1" dirty="0" smtClean="0">
                <a:solidFill>
                  <a:schemeClr val="bg1"/>
                </a:solidFill>
                <a:latin typeface="Open Sans" pitchFamily="34" charset="0"/>
                <a:ea typeface="Open Sans" pitchFamily="34" charset="0"/>
                <a:cs typeface="Open Sans" pitchFamily="34" charset="0"/>
              </a:rPr>
            </a:br>
            <a:r>
              <a:rPr lang="es-ES" sz="3100" b="1" dirty="0" smtClean="0">
                <a:solidFill>
                  <a:schemeClr val="bg1"/>
                </a:solidFill>
                <a:latin typeface="Open Sans" pitchFamily="34" charset="0"/>
                <a:ea typeface="Open Sans" pitchFamily="34" charset="0"/>
                <a:cs typeface="Open Sans" pitchFamily="34" charset="0"/>
              </a:rPr>
              <a:t/>
            </a:r>
            <a:br>
              <a:rPr lang="es-ES" sz="3100" b="1" dirty="0" smtClean="0">
                <a:solidFill>
                  <a:schemeClr val="bg1"/>
                </a:solidFill>
                <a:latin typeface="Open Sans" pitchFamily="34" charset="0"/>
                <a:ea typeface="Open Sans" pitchFamily="34" charset="0"/>
                <a:cs typeface="Open Sans" pitchFamily="34" charset="0"/>
              </a:rPr>
            </a:br>
            <a:r>
              <a:rPr lang="es-ES" b="1" dirty="0" smtClean="0">
                <a:solidFill>
                  <a:schemeClr val="bg1"/>
                </a:solidFill>
              </a:rPr>
              <a:t>¡</a:t>
            </a:r>
            <a:r>
              <a:rPr lang="es-ES" b="1" dirty="0" smtClean="0">
                <a:solidFill>
                  <a:schemeClr val="bg1"/>
                </a:solidFill>
              </a:rPr>
              <a:t>Gracias!</a:t>
            </a:r>
            <a:endParaRPr lang="es-ES" b="1" dirty="0">
              <a:solidFill>
                <a:schemeClr val="bg1"/>
              </a:solidFill>
            </a:endParaRPr>
          </a:p>
        </p:txBody>
      </p:sp>
      <p:sp>
        <p:nvSpPr>
          <p:cNvPr id="5" name="4 Subtítulo"/>
          <p:cNvSpPr>
            <a:spLocks noGrp="1"/>
          </p:cNvSpPr>
          <p:nvPr>
            <p:ph type="subTitle" idx="1"/>
          </p:nvPr>
        </p:nvSpPr>
        <p:spPr/>
        <p:txBody>
          <a:bodyPr/>
          <a:lstStyle/>
          <a:p>
            <a:r>
              <a:rPr lang="es-ES" dirty="0" smtClean="0">
                <a:solidFill>
                  <a:schemeClr val="bg1"/>
                </a:solidFill>
                <a:latin typeface="Open Sans" pitchFamily="34" charset="0"/>
                <a:ea typeface="Open Sans" pitchFamily="34" charset="0"/>
                <a:cs typeface="Open Sans" pitchFamily="34" charset="0"/>
              </a:rPr>
              <a:t>gvfernan@mdp.edu.ar</a:t>
            </a:r>
          </a:p>
          <a:p>
            <a:r>
              <a:rPr lang="es-ES" dirty="0" smtClean="0">
                <a:solidFill>
                  <a:schemeClr val="bg1"/>
                </a:solidFill>
                <a:latin typeface="Open Sans" pitchFamily="34" charset="0"/>
                <a:ea typeface="Open Sans" pitchFamily="34" charset="0"/>
                <a:cs typeface="Open Sans" pitchFamily="34" charset="0"/>
              </a:rPr>
              <a:t>blondeau@mdp.edu.ar</a:t>
            </a:r>
          </a:p>
        </p:txBody>
      </p:sp>
      <p:sp>
        <p:nvSpPr>
          <p:cNvPr id="6" name="5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1899842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bg1"/>
                </a:solidFill>
                <a:latin typeface="Open Sans" pitchFamily="34" charset="0"/>
                <a:ea typeface="Open Sans" pitchFamily="34" charset="0"/>
                <a:cs typeface="Open Sans" pitchFamily="34" charset="0"/>
              </a:rPr>
              <a:t>Contexto</a:t>
            </a:r>
            <a:endParaRPr lang="es-ES" b="1" dirty="0">
              <a:solidFill>
                <a:schemeClr val="bg1"/>
              </a:solidFill>
              <a:latin typeface="Open Sans" pitchFamily="34" charset="0"/>
              <a:ea typeface="Open Sans" pitchFamily="34" charset="0"/>
              <a:cs typeface="Open Sans" pitchFamily="34" charset="0"/>
            </a:endParaRPr>
          </a:p>
        </p:txBody>
      </p:sp>
      <p:sp>
        <p:nvSpPr>
          <p:cNvPr id="3" name="2 Marcador de contenido"/>
          <p:cNvSpPr>
            <a:spLocks noGrp="1"/>
          </p:cNvSpPr>
          <p:nvPr>
            <p:ph idx="1"/>
          </p:nvPr>
        </p:nvSpPr>
        <p:spPr>
          <a:xfrm>
            <a:off x="4067944" y="1772816"/>
            <a:ext cx="4618856" cy="4525963"/>
          </a:xfrm>
        </p:spPr>
        <p:txBody>
          <a:bodyPr>
            <a:normAutofit/>
          </a:bodyPr>
          <a:lstStyle/>
          <a:p>
            <a:r>
              <a:rPr lang="es-ES" sz="2800" dirty="0" smtClean="0">
                <a:solidFill>
                  <a:schemeClr val="bg1"/>
                </a:solidFill>
                <a:latin typeface="Open Sans" pitchFamily="34" charset="0"/>
                <a:ea typeface="Open Sans" pitchFamily="34" charset="0"/>
                <a:cs typeface="Open Sans" pitchFamily="34" charset="0"/>
              </a:rPr>
              <a:t>Universidad Nacional de Mar del Plata</a:t>
            </a:r>
          </a:p>
          <a:p>
            <a:pPr lvl="1">
              <a:buFont typeface="Courier New" pitchFamily="49" charset="0"/>
              <a:buChar char="o"/>
            </a:pPr>
            <a:r>
              <a:rPr lang="es-ES" sz="2400" dirty="0" smtClean="0">
                <a:solidFill>
                  <a:schemeClr val="bg1"/>
                </a:solidFill>
                <a:latin typeface="Open Sans" pitchFamily="34" charset="0"/>
                <a:ea typeface="Open Sans" pitchFamily="34" charset="0"/>
                <a:cs typeface="Open Sans" pitchFamily="34" charset="0"/>
              </a:rPr>
              <a:t>Facultad de Humanidades</a:t>
            </a:r>
          </a:p>
          <a:p>
            <a:pPr lvl="1">
              <a:buFont typeface="Courier New" pitchFamily="49" charset="0"/>
              <a:buChar char="o"/>
            </a:pPr>
            <a:r>
              <a:rPr lang="es-ES" sz="2400" dirty="0" smtClean="0">
                <a:solidFill>
                  <a:schemeClr val="bg1"/>
                </a:solidFill>
                <a:latin typeface="Open Sans" pitchFamily="34" charset="0"/>
                <a:ea typeface="Open Sans" pitchFamily="34" charset="0"/>
                <a:cs typeface="Open Sans" pitchFamily="34" charset="0"/>
              </a:rPr>
              <a:t>Departamento de Ciencia de la Información</a:t>
            </a:r>
          </a:p>
          <a:p>
            <a:pPr lvl="1">
              <a:buFont typeface="Courier New" pitchFamily="49" charset="0"/>
              <a:buChar char="o"/>
            </a:pPr>
            <a:r>
              <a:rPr lang="es-ES" sz="2400" dirty="0" smtClean="0">
                <a:solidFill>
                  <a:schemeClr val="bg1"/>
                </a:solidFill>
                <a:latin typeface="Open Sans" pitchFamily="34" charset="0"/>
                <a:ea typeface="Open Sans" pitchFamily="34" charset="0"/>
                <a:cs typeface="Open Sans" pitchFamily="34" charset="0"/>
              </a:rPr>
              <a:t>Asignaturas: Descripción Documental I y II</a:t>
            </a:r>
            <a:endParaRPr lang="es-ES" sz="2400" dirty="0">
              <a:solidFill>
                <a:schemeClr val="bg1"/>
              </a:solidFill>
              <a:latin typeface="Open Sans" pitchFamily="34" charset="0"/>
              <a:ea typeface="Open Sans" pitchFamily="34" charset="0"/>
              <a:cs typeface="Open Sans" pitchFamily="34" charset="0"/>
            </a:endParaRPr>
          </a:p>
        </p:txBody>
      </p:sp>
      <p:pic>
        <p:nvPicPr>
          <p:cNvPr id="1026" name="Picture 2" descr="Resultado de imagen para facultad de humanidades unmdp"/>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755576" y="2852936"/>
            <a:ext cx="2857500" cy="781051"/>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452805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bg1"/>
                </a:solidFill>
              </a:rPr>
              <a:t>¿En qué consiste nuestro trabajo?</a:t>
            </a:r>
            <a:endParaRPr lang="es-ES" b="1" dirty="0">
              <a:solidFill>
                <a:schemeClr val="bg1"/>
              </a:solidFill>
            </a:endParaRPr>
          </a:p>
        </p:txBody>
      </p:sp>
      <p:sp>
        <p:nvSpPr>
          <p:cNvPr id="3" name="2 Marcador de contenido"/>
          <p:cNvSpPr>
            <a:spLocks noGrp="1"/>
          </p:cNvSpPr>
          <p:nvPr>
            <p:ph idx="1"/>
          </p:nvPr>
        </p:nvSpPr>
        <p:spPr/>
        <p:txBody>
          <a:bodyPr>
            <a:normAutofit fontScale="70000" lnSpcReduction="20000"/>
          </a:bodyPr>
          <a:lstStyle/>
          <a:p>
            <a:pPr marL="0" indent="0" algn="ctr">
              <a:buNone/>
            </a:pPr>
            <a:r>
              <a:rPr lang="es-ES" dirty="0" smtClean="0">
                <a:solidFill>
                  <a:schemeClr val="bg1"/>
                </a:solidFill>
              </a:rPr>
              <a:t>El desarrollo de esta herramienta busca lograr la generación de una interfaz gráfica que complemente a las interfaces de recuperación de los sistemas documentales actuales utilizando diversas tecnologías como las mencionadas anteriormente. Se tiene en cuenta que en la actualidad los sistemas de información ofrecen una única forma de recorrer la información y pocas opciones de relacionar esa información en un fondo bibliográfico en particular o en una comunidad de documentos y la posibilidad de establecer diferentes relaciones entre ellos. Es por esto que, la utilización de modelos como FRBR, BIBFRAME y LOD, pueden brindar una solución. La idea es que la herramienta funcione a modo de capa, sin interceder con el funcionamiento de los sistemas, pero interrogando por fuera los datos necesarios para su labor.</a:t>
            </a:r>
            <a:endParaRPr lang="es-ES" dirty="0">
              <a:solidFill>
                <a:schemeClr val="bg1"/>
              </a:solidFill>
            </a:endParaRPr>
          </a:p>
        </p:txBody>
      </p:sp>
      <p:sp>
        <p:nvSpPr>
          <p:cNvPr id="4" name="3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1078571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bg1"/>
                </a:solidFill>
                <a:latin typeface="Open Sans" pitchFamily="34" charset="0"/>
                <a:ea typeface="Open Sans" pitchFamily="34" charset="0"/>
                <a:cs typeface="Open Sans" pitchFamily="34" charset="0"/>
              </a:rPr>
              <a:t>Antecedentes del Grupo</a:t>
            </a:r>
            <a:endParaRPr lang="es-ES" b="1" dirty="0">
              <a:solidFill>
                <a:schemeClr val="bg1"/>
              </a:solidFill>
              <a:latin typeface="Open Sans" pitchFamily="34" charset="0"/>
              <a:ea typeface="Open Sans" pitchFamily="34" charset="0"/>
              <a:cs typeface="Open Sans" pitchFamily="34" charset="0"/>
            </a:endParaRPr>
          </a:p>
        </p:txBody>
      </p:sp>
      <p:sp>
        <p:nvSpPr>
          <p:cNvPr id="3" name="2 Marcador de contenido"/>
          <p:cNvSpPr>
            <a:spLocks noGrp="1"/>
          </p:cNvSpPr>
          <p:nvPr>
            <p:ph idx="1"/>
          </p:nvPr>
        </p:nvSpPr>
        <p:spPr>
          <a:xfrm>
            <a:off x="457200" y="1600201"/>
            <a:ext cx="8229600" cy="4061048"/>
          </a:xfrm>
        </p:spPr>
        <p:txBody>
          <a:bodyPr>
            <a:normAutofit/>
          </a:bodyPr>
          <a:lstStyle/>
          <a:p>
            <a:r>
              <a:rPr lang="es-ES" sz="2800" dirty="0" smtClean="0">
                <a:solidFill>
                  <a:schemeClr val="bg1"/>
                </a:solidFill>
                <a:latin typeface="Open Sans" pitchFamily="34" charset="0"/>
                <a:ea typeface="Open Sans" pitchFamily="34" charset="0"/>
                <a:cs typeface="Open Sans" pitchFamily="34" charset="0"/>
              </a:rPr>
              <a:t>Cambio de plan de estudios</a:t>
            </a:r>
          </a:p>
          <a:p>
            <a:r>
              <a:rPr lang="es-ES" sz="2800" dirty="0" smtClean="0">
                <a:solidFill>
                  <a:schemeClr val="bg1"/>
                </a:solidFill>
                <a:latin typeface="Open Sans" pitchFamily="34" charset="0"/>
                <a:ea typeface="Open Sans" pitchFamily="34" charset="0"/>
                <a:cs typeface="Open Sans" pitchFamily="34" charset="0"/>
              </a:rPr>
              <a:t>Incorporación de modelos conceptuales</a:t>
            </a:r>
          </a:p>
          <a:p>
            <a:r>
              <a:rPr lang="es-ES" sz="2800" dirty="0" smtClean="0">
                <a:solidFill>
                  <a:schemeClr val="bg1"/>
                </a:solidFill>
                <a:latin typeface="Open Sans" pitchFamily="34" charset="0"/>
                <a:ea typeface="Open Sans" pitchFamily="34" charset="0"/>
                <a:cs typeface="Open Sans" pitchFamily="34" charset="0"/>
              </a:rPr>
              <a:t>Incorporación de una visión global del funcionamiento de las directrices de descripción de recursos</a:t>
            </a:r>
          </a:p>
          <a:p>
            <a:r>
              <a:rPr lang="es-ES" sz="2800" dirty="0" smtClean="0">
                <a:solidFill>
                  <a:schemeClr val="bg1"/>
                </a:solidFill>
                <a:latin typeface="Open Sans" pitchFamily="34" charset="0"/>
                <a:ea typeface="Open Sans" pitchFamily="34" charset="0"/>
                <a:cs typeface="Open Sans" pitchFamily="34" charset="0"/>
              </a:rPr>
              <a:t>RDA | AACR2</a:t>
            </a:r>
          </a:p>
          <a:p>
            <a:r>
              <a:rPr lang="es-ES" sz="2800" dirty="0" smtClean="0">
                <a:solidFill>
                  <a:schemeClr val="bg1"/>
                </a:solidFill>
                <a:latin typeface="Open Sans" pitchFamily="34" charset="0"/>
                <a:ea typeface="Open Sans" pitchFamily="34" charset="0"/>
                <a:cs typeface="Open Sans" pitchFamily="34" charset="0"/>
              </a:rPr>
              <a:t>Planes de incorporar </a:t>
            </a:r>
            <a:r>
              <a:rPr lang="es-ES" sz="2800" dirty="0" err="1" smtClean="0">
                <a:solidFill>
                  <a:schemeClr val="bg1"/>
                </a:solidFill>
                <a:latin typeface="Open Sans" pitchFamily="34" charset="0"/>
                <a:ea typeface="Open Sans" pitchFamily="34" charset="0"/>
                <a:cs typeface="Open Sans" pitchFamily="34" charset="0"/>
              </a:rPr>
              <a:t>Bibframe</a:t>
            </a:r>
            <a:endParaRPr lang="es-ES" sz="2800" dirty="0">
              <a:solidFill>
                <a:schemeClr val="bg1"/>
              </a:solidFill>
              <a:latin typeface="Open Sans" pitchFamily="34" charset="0"/>
              <a:ea typeface="Open Sans" pitchFamily="34" charset="0"/>
              <a:cs typeface="Open Sans" pitchFamily="34" charset="0"/>
            </a:endParaRPr>
          </a:p>
        </p:txBody>
      </p:sp>
      <p:sp>
        <p:nvSpPr>
          <p:cNvPr id="4" name="3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4209709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bg1"/>
                </a:solidFill>
                <a:latin typeface="Open Sans" pitchFamily="34" charset="0"/>
                <a:ea typeface="Open Sans" pitchFamily="34" charset="0"/>
                <a:cs typeface="Open Sans" pitchFamily="34" charset="0"/>
              </a:rPr>
              <a:t>Evolución</a:t>
            </a:r>
            <a:endParaRPr lang="es-ES" b="1" dirty="0">
              <a:solidFill>
                <a:schemeClr val="bg1"/>
              </a:solidFill>
              <a:latin typeface="Open Sans" pitchFamily="34" charset="0"/>
              <a:ea typeface="Open Sans" pitchFamily="34" charset="0"/>
              <a:cs typeface="Open Sans" pitchFamily="34" charset="0"/>
            </a:endParaRPr>
          </a:p>
        </p:txBody>
      </p:sp>
      <p:pic>
        <p:nvPicPr>
          <p:cNvPr id="4" name="3 Imagen" descr="https://lh5.googleusercontent.com/Dssk-Xj-KGeCY3heLcxd9PH8uN-vAmBsfAgjHBVHHTj0pGX5FupIuncaZR2WnPUSWl26H7-Dl0J0SCt7EwjgbH_PzlXZRsFBo5B-mz1a8SIDReykQpITOnBpk5SJ2etTyaNJnJE6hnnvSOU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8617" y="1628800"/>
            <a:ext cx="5706765" cy="3846736"/>
          </a:xfrm>
          <a:prstGeom prst="rect">
            <a:avLst/>
          </a:prstGeom>
          <a:noFill/>
          <a:ln>
            <a:noFill/>
          </a:ln>
        </p:spPr>
      </p:pic>
      <p:sp>
        <p:nvSpPr>
          <p:cNvPr id="5" name="4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2338574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bg1"/>
                </a:solidFill>
              </a:rPr>
              <a:t>Modelos conceptuales</a:t>
            </a:r>
            <a:endParaRPr lang="es-ES" b="1" dirty="0">
              <a:solidFill>
                <a:schemeClr val="bg1"/>
              </a:solidFill>
            </a:endParaRPr>
          </a:p>
        </p:txBody>
      </p:sp>
      <p:pic>
        <p:nvPicPr>
          <p:cNvPr id="4" name="3 Imagen" descr="https://lh3.googleusercontent.com/BvKuYUBqkJQNo5-m9MD0uf_zji9RxvhDi1ZNUc7SkNvOV_Mc0BuUiORRhVyPy_3MEvD_SuhrEFZkL4u4X_Mu5PD1L-M5_Pp4lOTd4JN4PckrRVsyFXrweNPruju8oyZM8U4T-kGpBtrZD_uX"/>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628800"/>
            <a:ext cx="6718498" cy="3857402"/>
          </a:xfrm>
          <a:prstGeom prst="rect">
            <a:avLst/>
          </a:prstGeom>
          <a:noFill/>
          <a:ln>
            <a:noFill/>
          </a:ln>
        </p:spPr>
      </p:pic>
      <p:sp>
        <p:nvSpPr>
          <p:cNvPr id="5" name="4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1467265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err="1" smtClean="0">
                <a:solidFill>
                  <a:schemeClr val="bg1"/>
                </a:solidFill>
              </a:rPr>
              <a:t>Linked</a:t>
            </a:r>
            <a:r>
              <a:rPr lang="es-ES" b="1" dirty="0" smtClean="0">
                <a:solidFill>
                  <a:schemeClr val="bg1"/>
                </a:solidFill>
              </a:rPr>
              <a:t> Open Data</a:t>
            </a:r>
            <a:endParaRPr lang="es-ES" b="1" dirty="0">
              <a:solidFill>
                <a:schemeClr val="bg1"/>
              </a:solidFill>
            </a:endParaRPr>
          </a:p>
        </p:txBody>
      </p:sp>
      <p:sp>
        <p:nvSpPr>
          <p:cNvPr id="4" name="3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
        <p:nvSpPr>
          <p:cNvPr id="3" name="2 CuadroTexto"/>
          <p:cNvSpPr txBox="1"/>
          <p:nvPr/>
        </p:nvSpPr>
        <p:spPr>
          <a:xfrm>
            <a:off x="1018129" y="1988840"/>
            <a:ext cx="5688632" cy="954107"/>
          </a:xfrm>
          <a:prstGeom prst="rect">
            <a:avLst/>
          </a:prstGeom>
          <a:noFill/>
        </p:spPr>
        <p:txBody>
          <a:bodyPr wrap="square" rtlCol="0">
            <a:spAutoFit/>
          </a:bodyPr>
          <a:lstStyle/>
          <a:p>
            <a:pPr marL="457200" indent="-457200">
              <a:buFont typeface="Arial" pitchFamily="34" charset="0"/>
              <a:buChar char="•"/>
            </a:pPr>
            <a:r>
              <a:rPr lang="es-ES" sz="2800" dirty="0" smtClean="0">
                <a:solidFill>
                  <a:schemeClr val="bg1"/>
                </a:solidFill>
                <a:latin typeface="Open Sans" pitchFamily="34" charset="0"/>
                <a:ea typeface="Open Sans" pitchFamily="34" charset="0"/>
                <a:cs typeface="Open Sans" pitchFamily="34" charset="0"/>
              </a:rPr>
              <a:t>RDF</a:t>
            </a:r>
          </a:p>
          <a:p>
            <a:pPr marL="457200" indent="-457200">
              <a:buFont typeface="Arial" pitchFamily="34" charset="0"/>
              <a:buChar char="•"/>
            </a:pPr>
            <a:r>
              <a:rPr lang="es-ES" sz="2800" dirty="0" err="1" smtClean="0">
                <a:solidFill>
                  <a:schemeClr val="bg1"/>
                </a:solidFill>
                <a:latin typeface="Open Sans" pitchFamily="34" charset="0"/>
                <a:ea typeface="Open Sans" pitchFamily="34" charset="0"/>
                <a:cs typeface="Open Sans" pitchFamily="34" charset="0"/>
              </a:rPr>
              <a:t>URI’s</a:t>
            </a:r>
            <a:endParaRPr lang="es-ES" sz="2800" dirty="0">
              <a:solidFill>
                <a:schemeClr val="bg1"/>
              </a:solidFill>
              <a:latin typeface="Open Sans" pitchFamily="34" charset="0"/>
              <a:ea typeface="Open Sans" pitchFamily="34" charset="0"/>
              <a:cs typeface="Open Sans" pitchFamily="34" charset="0"/>
            </a:endParaRPr>
          </a:p>
        </p:txBody>
      </p:sp>
      <p:pic>
        <p:nvPicPr>
          <p:cNvPr id="1026" name="Picture 2" descr="Resultado de imagen para rd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1988840"/>
            <a:ext cx="3314700" cy="1381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0153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chemeClr val="bg1"/>
                </a:solidFill>
              </a:rPr>
              <a:t>Objetivos del proyecto</a:t>
            </a:r>
            <a:endParaRPr lang="es-ES" b="1" dirty="0">
              <a:solidFill>
                <a:schemeClr val="bg1"/>
              </a:solidFill>
            </a:endParaRPr>
          </a:p>
        </p:txBody>
      </p:sp>
      <p:sp>
        <p:nvSpPr>
          <p:cNvPr id="3" name="2 Marcador de contenido"/>
          <p:cNvSpPr>
            <a:spLocks noGrp="1"/>
          </p:cNvSpPr>
          <p:nvPr>
            <p:ph idx="1"/>
          </p:nvPr>
        </p:nvSpPr>
        <p:spPr/>
        <p:txBody>
          <a:bodyPr>
            <a:normAutofit/>
          </a:bodyPr>
          <a:lstStyle/>
          <a:p>
            <a:r>
              <a:rPr lang="es-ES" sz="2800" dirty="0" smtClean="0">
                <a:solidFill>
                  <a:schemeClr val="bg1"/>
                </a:solidFill>
              </a:rPr>
              <a:t>Ofrecer formas alternativas de representación y recuperación de la información mediante diferentes formas de visualización gráfica.</a:t>
            </a:r>
          </a:p>
          <a:p>
            <a:endParaRPr lang="es-ES" sz="2800" dirty="0" smtClean="0">
              <a:solidFill>
                <a:schemeClr val="bg1"/>
              </a:solidFill>
            </a:endParaRPr>
          </a:p>
          <a:p>
            <a:r>
              <a:rPr lang="es-ES" sz="2800" dirty="0" smtClean="0">
                <a:solidFill>
                  <a:schemeClr val="bg1"/>
                </a:solidFill>
              </a:rPr>
              <a:t>Enriquecer y vincular datos provenientes de sistemas de información como: SIGB, repositorios, bibliotecas digitales, etc. a través de su representación gráfica.</a:t>
            </a:r>
          </a:p>
          <a:p>
            <a:endParaRPr lang="es-ES" dirty="0"/>
          </a:p>
        </p:txBody>
      </p:sp>
      <p:sp>
        <p:nvSpPr>
          <p:cNvPr id="4" name="3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308928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solidFill>
                  <a:schemeClr val="bg1"/>
                </a:solidFill>
              </a:rPr>
              <a:t>Para alcanzar los objetivos generales…</a:t>
            </a:r>
            <a:endParaRPr lang="es-ES" b="1" dirty="0">
              <a:solidFill>
                <a:schemeClr val="bg1"/>
              </a:solidFill>
            </a:endParaRPr>
          </a:p>
        </p:txBody>
      </p:sp>
      <p:sp>
        <p:nvSpPr>
          <p:cNvPr id="3" name="2 Marcador de contenido"/>
          <p:cNvSpPr>
            <a:spLocks noGrp="1"/>
          </p:cNvSpPr>
          <p:nvPr>
            <p:ph idx="1"/>
          </p:nvPr>
        </p:nvSpPr>
        <p:spPr/>
        <p:txBody>
          <a:bodyPr/>
          <a:lstStyle/>
          <a:p>
            <a:r>
              <a:rPr lang="es-ES" sz="2800" dirty="0" smtClean="0">
                <a:solidFill>
                  <a:schemeClr val="bg1"/>
                </a:solidFill>
              </a:rPr>
              <a:t>Realizar mapeos entre </a:t>
            </a:r>
            <a:r>
              <a:rPr lang="es-ES" sz="2800" dirty="0" err="1" smtClean="0">
                <a:solidFill>
                  <a:schemeClr val="bg1"/>
                </a:solidFill>
              </a:rPr>
              <a:t>Dublin</a:t>
            </a:r>
            <a:r>
              <a:rPr lang="es-ES" sz="2800" dirty="0" smtClean="0">
                <a:solidFill>
                  <a:schemeClr val="bg1"/>
                </a:solidFill>
              </a:rPr>
              <a:t> </a:t>
            </a:r>
            <a:r>
              <a:rPr lang="es-ES" sz="2800" dirty="0" err="1" smtClean="0">
                <a:solidFill>
                  <a:schemeClr val="bg1"/>
                </a:solidFill>
              </a:rPr>
              <a:t>Core</a:t>
            </a:r>
            <a:r>
              <a:rPr lang="es-ES" sz="2800" dirty="0" smtClean="0">
                <a:solidFill>
                  <a:schemeClr val="bg1"/>
                </a:solidFill>
              </a:rPr>
              <a:t> y </a:t>
            </a:r>
            <a:r>
              <a:rPr lang="es-ES" sz="2800" dirty="0" err="1" smtClean="0">
                <a:solidFill>
                  <a:schemeClr val="bg1"/>
                </a:solidFill>
              </a:rPr>
              <a:t>BibFrame</a:t>
            </a:r>
            <a:r>
              <a:rPr lang="es-ES" sz="2800" dirty="0" smtClean="0">
                <a:solidFill>
                  <a:schemeClr val="bg1"/>
                </a:solidFill>
              </a:rPr>
              <a:t> bajo las directrices del SNRD.</a:t>
            </a:r>
          </a:p>
          <a:p>
            <a:endParaRPr lang="es-ES" sz="2800" dirty="0" smtClean="0">
              <a:solidFill>
                <a:schemeClr val="bg1"/>
              </a:solidFill>
            </a:endParaRPr>
          </a:p>
          <a:p>
            <a:r>
              <a:rPr lang="es-ES" sz="2800" dirty="0" smtClean="0">
                <a:solidFill>
                  <a:schemeClr val="bg1"/>
                </a:solidFill>
              </a:rPr>
              <a:t>Determinar relaciones relevantes entre entidades del contexto científico y académico.</a:t>
            </a:r>
          </a:p>
          <a:p>
            <a:endParaRPr lang="es-ES" sz="2800" dirty="0" smtClean="0">
              <a:solidFill>
                <a:schemeClr val="bg1"/>
              </a:solidFill>
            </a:endParaRPr>
          </a:p>
          <a:p>
            <a:r>
              <a:rPr lang="es-ES" sz="2800" dirty="0" smtClean="0">
                <a:solidFill>
                  <a:schemeClr val="bg1"/>
                </a:solidFill>
              </a:rPr>
              <a:t>Determinar tecnologías a utilizar para el desarrollo de la herramienta.</a:t>
            </a:r>
          </a:p>
          <a:p>
            <a:endParaRPr lang="es-ES" dirty="0"/>
          </a:p>
        </p:txBody>
      </p:sp>
      <p:sp>
        <p:nvSpPr>
          <p:cNvPr id="4" name="3 Rectángulo"/>
          <p:cNvSpPr/>
          <p:nvPr/>
        </p:nvSpPr>
        <p:spPr>
          <a:xfrm>
            <a:off x="0" y="6021288"/>
            <a:ext cx="9144000" cy="8367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CuadroTexto"/>
          <p:cNvSpPr txBox="1"/>
          <p:nvPr/>
        </p:nvSpPr>
        <p:spPr>
          <a:xfrm>
            <a:off x="839198" y="6116478"/>
            <a:ext cx="7776864" cy="646331"/>
          </a:xfrm>
          <a:prstGeom prst="rect">
            <a:avLst/>
          </a:prstGeom>
          <a:noFill/>
        </p:spPr>
        <p:txBody>
          <a:bodyPr wrap="square" rtlCol="0">
            <a:spAutoFit/>
          </a:bodyPr>
          <a:lstStyle/>
          <a:p>
            <a:pPr algn="ctr"/>
            <a:r>
              <a:rPr lang="es-ES" b="1" dirty="0" smtClean="0">
                <a:solidFill>
                  <a:schemeClr val="bg1"/>
                </a:solidFill>
                <a:latin typeface="Open Sans" pitchFamily="34" charset="0"/>
                <a:ea typeface="Open Sans" pitchFamily="34" charset="0"/>
                <a:cs typeface="Open Sans" pitchFamily="34" charset="0"/>
              </a:rPr>
              <a:t>VII Encuentro Nacional de Catalogadores  </a:t>
            </a:r>
          </a:p>
          <a:p>
            <a:pPr algn="ctr"/>
            <a:r>
              <a:rPr lang="es-ES" b="1" dirty="0" smtClean="0">
                <a:solidFill>
                  <a:schemeClr val="bg1"/>
                </a:solidFill>
                <a:latin typeface="Open Sans" pitchFamily="34" charset="0"/>
                <a:ea typeface="Open Sans" pitchFamily="34" charset="0"/>
                <a:cs typeface="Open Sans" pitchFamily="34" charset="0"/>
              </a:rPr>
              <a:t>Biblioteca Nacional 2-4 de octubre de 2019</a:t>
            </a:r>
            <a:endParaRPr lang="es-ES" b="1" dirty="0">
              <a:solidFill>
                <a:schemeClr val="bg1"/>
              </a:solidFill>
              <a:latin typeface="Open Sans" pitchFamily="34" charset="0"/>
              <a:ea typeface="Open Sans" pitchFamily="34" charset="0"/>
              <a:cs typeface="Open Sans" pitchFamily="34" charset="0"/>
            </a:endParaRPr>
          </a:p>
        </p:txBody>
      </p:sp>
    </p:spTree>
    <p:extLst>
      <p:ext uri="{BB962C8B-B14F-4D97-AF65-F5344CB8AC3E}">
        <p14:creationId xmlns:p14="http://schemas.microsoft.com/office/powerpoint/2010/main" val="38858171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1066</Words>
  <Application>Microsoft Office PowerPoint</Application>
  <PresentationFormat>Presentación en pantalla (4:3)</PresentationFormat>
  <Paragraphs>121</Paragraphs>
  <Slides>18</Slides>
  <Notes>15</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Diseño de una herramienta para la representación gráfica de relaciones en comunidades académicas a través de sistemas de información, mediante la utilización de BibFrame </vt:lpstr>
      <vt:lpstr>Contexto</vt:lpstr>
      <vt:lpstr>¿En qué consiste nuestro trabajo?</vt:lpstr>
      <vt:lpstr>Antecedentes del Grupo</vt:lpstr>
      <vt:lpstr>Evolución</vt:lpstr>
      <vt:lpstr>Modelos conceptuales</vt:lpstr>
      <vt:lpstr>Linked Open Data</vt:lpstr>
      <vt:lpstr>Objetivos del proyecto</vt:lpstr>
      <vt:lpstr>Para alcanzar los objetivos generales…</vt:lpstr>
      <vt:lpstr>Fuente de información seleccionada</vt:lpstr>
      <vt:lpstr>Metodología</vt:lpstr>
      <vt:lpstr>Etapa 1 – Diseño de prototipo</vt:lpstr>
      <vt:lpstr>Etapa 2 – Mapeo Dublin Core (SNRD) - BibFrame</vt:lpstr>
      <vt:lpstr>Etapa 3 – establecimiento de relaciones</vt:lpstr>
      <vt:lpstr>Presentación de PowerPoint</vt:lpstr>
      <vt:lpstr>Etapa 4 – implementación</vt:lpstr>
      <vt:lpstr>Conclusiones y aportes</vt:lpstr>
      <vt:lpstr> Evolucionando de la vinculación de "cadenas" a la vinculación de "cosas". Evolving from linking of “strings” to linking of “things.” (Miller, Eric. 2006)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una herramienta para la representación gráfica de relaciones en comunidades académicas a través de sistemas de información, mediante la utilización de BibFrame: etapa 1 y 2</dc:title>
  <dc:creator>gvfernan</dc:creator>
  <cp:lastModifiedBy>gvfernan</cp:lastModifiedBy>
  <cp:revision>15</cp:revision>
  <dcterms:created xsi:type="dcterms:W3CDTF">2019-10-01T19:29:30Z</dcterms:created>
  <dcterms:modified xsi:type="dcterms:W3CDTF">2019-10-03T04:50:31Z</dcterms:modified>
</cp:coreProperties>
</file>